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x="18288000" cy="10287000"/>
  <p:notesSz cx="6858000" cy="9144000"/>
  <p:embeddedFontLst>
    <p:embeddedFont>
      <p:font typeface="Roboto Bold" charset="1" panose="02000000000000000000"/>
      <p:regular r:id="rId30"/>
    </p:embeddedFont>
    <p:embeddedFont>
      <p:font typeface="Muli Bold" charset="1" panose="00000800000000000000"/>
      <p:regular r:id="rId31"/>
    </p:embeddedFont>
    <p:embeddedFont>
      <p:font typeface="Muli Semi-Bold" charset="1" panose="00000700000000000000"/>
      <p:regular r:id="rId32"/>
    </p:embeddedFont>
    <p:embeddedFont>
      <p:font typeface="Muli Regular Italics" charset="1" panose="00000500000000000000"/>
      <p:regular r:id="rId33"/>
    </p:embeddedFont>
    <p:embeddedFont>
      <p:font typeface="Muli Regular Bold" charset="1" panose="00000700000000000000"/>
      <p:regular r:id="rId34"/>
    </p:embeddedFont>
    <p:embeddedFont>
      <p:font typeface="Muli Regular" charset="1" panose="00000500000000000000"/>
      <p:regular r:id="rId35"/>
    </p:embeddedFont>
    <p:embeddedFont>
      <p:font typeface="Muli Ultra-Bold" charset="1" panose="00000900000000000000"/>
      <p:regular r:id="rId36"/>
    </p:embeddedFont>
    <p:embeddedFont>
      <p:font typeface="Muli Heavy" charset="1" panose="00000A00000000000000"/>
      <p:regular r:id="rId37"/>
    </p:embeddedFont>
    <p:embeddedFont>
      <p:font typeface="Muli" charset="1" panose="00000500000000000000"/>
      <p:regular r:id="rId38"/>
    </p:embeddedFont>
    <p:embeddedFont>
      <p:font typeface="Faustina Bold" charset="1" panose="00000800000000000000"/>
      <p:regular r:id="rId39"/>
    </p:embeddedFont>
    <p:embeddedFont>
      <p:font typeface="Aileron Bold" charset="1" panose="00000800000000000000"/>
      <p:regular r:id="rId40"/>
    </p:embeddedFont>
    <p:embeddedFont>
      <p:font typeface="Muli Italics" charset="1" panose="00000500000000000000"/>
      <p:regular r:id="rId41"/>
    </p:embeddedFont>
    <p:embeddedFont>
      <p:font typeface="Muli Bold Italics" charset="1" panose="00000800000000000000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jpeg" Type="http://schemas.openxmlformats.org/officeDocument/2006/relationships/image"/><Relationship Id="rId11" Target="../media/image17.png" Type="http://schemas.openxmlformats.org/officeDocument/2006/relationships/image"/><Relationship Id="rId12" Target="../media/image18.png" Type="http://schemas.openxmlformats.org/officeDocument/2006/relationships/image"/><Relationship Id="rId13" Target="../media/image19.jpeg" Type="http://schemas.openxmlformats.org/officeDocument/2006/relationships/image"/><Relationship Id="rId14" Target="../media/image20.jpeg" Type="http://schemas.openxmlformats.org/officeDocument/2006/relationships/image"/><Relationship Id="rId15" Target="../media/image21.png" Type="http://schemas.openxmlformats.org/officeDocument/2006/relationships/image"/><Relationship Id="rId16" Target="../media/image22.png" Type="http://schemas.openxmlformats.org/officeDocument/2006/relationships/image"/><Relationship Id="rId17" Target="../media/image23.png" Type="http://schemas.openxmlformats.org/officeDocument/2006/relationships/image"/><Relationship Id="rId18" Target="../media/image24.png" Type="http://schemas.openxmlformats.org/officeDocument/2006/relationships/image"/><Relationship Id="rId19" Target="../media/image25.png" Type="http://schemas.openxmlformats.org/officeDocument/2006/relationships/image"/><Relationship Id="rId2" Target="../media/image7.png" Type="http://schemas.openxmlformats.org/officeDocument/2006/relationships/image"/><Relationship Id="rId20" Target="../media/image26.png" Type="http://schemas.openxmlformats.org/officeDocument/2006/relationships/image"/><Relationship Id="rId21" Target="../media/image27.png" Type="http://schemas.openxmlformats.org/officeDocument/2006/relationships/image"/><Relationship Id="rId22" Target="../media/image28.png" Type="http://schemas.openxmlformats.org/officeDocument/2006/relationships/image"/><Relationship Id="rId23" Target="../media/image29.png" Type="http://schemas.openxmlformats.org/officeDocument/2006/relationships/image"/><Relationship Id="rId24" Target="../media/image30.png" Type="http://schemas.openxmlformats.org/officeDocument/2006/relationships/image"/><Relationship Id="rId25" Target="../media/image31.png" Type="http://schemas.openxmlformats.org/officeDocument/2006/relationships/image"/><Relationship Id="rId26" Target="../media/image32.png" Type="http://schemas.openxmlformats.org/officeDocument/2006/relationships/image"/><Relationship Id="rId27" Target="../media/image33.png" Type="http://schemas.openxmlformats.org/officeDocument/2006/relationships/image"/><Relationship Id="rId28" Target="../media/image34.png" Type="http://schemas.openxmlformats.org/officeDocument/2006/relationships/image"/><Relationship Id="rId29" Target="../media/image35.png" Type="http://schemas.openxmlformats.org/officeDocument/2006/relationships/image"/><Relationship Id="rId3" Target="../media/image8.svg" Type="http://schemas.openxmlformats.org/officeDocument/2006/relationships/image"/><Relationship Id="rId30" Target="../media/image36.png" Type="http://schemas.openxmlformats.org/officeDocument/2006/relationships/image"/><Relationship Id="rId31" Target="../media/image37.png" Type="http://schemas.openxmlformats.org/officeDocument/2006/relationships/image"/><Relationship Id="rId32" Target="../media/image38.png" Type="http://schemas.openxmlformats.org/officeDocument/2006/relationships/image"/><Relationship Id="rId33" Target="../media/image39.png" Type="http://schemas.openxmlformats.org/officeDocument/2006/relationships/image"/><Relationship Id="rId34" Target="../media/image40.png" Type="http://schemas.openxmlformats.org/officeDocument/2006/relationships/image"/><Relationship Id="rId35" Target="../media/image41.png" Type="http://schemas.openxmlformats.org/officeDocument/2006/relationships/image"/><Relationship Id="rId36" Target="../media/image42.png" Type="http://schemas.openxmlformats.org/officeDocument/2006/relationships/image"/><Relationship Id="rId37" Target="../media/image43.png" Type="http://schemas.openxmlformats.org/officeDocument/2006/relationships/image"/><Relationship Id="rId38" Target="../media/image44.png" Type="http://schemas.openxmlformats.org/officeDocument/2006/relationships/image"/><Relationship Id="rId39" Target="../media/image45.png" Type="http://schemas.openxmlformats.org/officeDocument/2006/relationships/image"/><Relationship Id="rId4" Target="../media/image9.png" Type="http://schemas.openxmlformats.org/officeDocument/2006/relationships/image"/><Relationship Id="rId40" Target="../media/image46.png" Type="http://schemas.openxmlformats.org/officeDocument/2006/relationships/image"/><Relationship Id="rId41" Target="../media/image47.png" Type="http://schemas.openxmlformats.org/officeDocument/2006/relationships/image"/><Relationship Id="rId42" Target="../media/image48.png" Type="http://schemas.openxmlformats.org/officeDocument/2006/relationships/image"/><Relationship Id="rId43" Target="../media/image49.png" Type="http://schemas.openxmlformats.org/officeDocument/2006/relationships/image"/><Relationship Id="rId44" Target="../media/image50.png" Type="http://schemas.openxmlformats.org/officeDocument/2006/relationships/image"/><Relationship Id="rId45" Target="../media/image51.png" Type="http://schemas.openxmlformats.org/officeDocument/2006/relationships/image"/><Relationship Id="rId46" Target="../media/image52.png" Type="http://schemas.openxmlformats.org/officeDocument/2006/relationships/image"/><Relationship Id="rId47" Target="../media/image53.png" Type="http://schemas.openxmlformats.org/officeDocument/2006/relationships/image"/><Relationship Id="rId48" Target="../media/image54.png" Type="http://schemas.openxmlformats.org/officeDocument/2006/relationships/image"/><Relationship Id="rId49" Target="../media/image55.png" Type="http://schemas.openxmlformats.org/officeDocument/2006/relationships/image"/><Relationship Id="rId5" Target="../media/image11.png" Type="http://schemas.openxmlformats.org/officeDocument/2006/relationships/image"/><Relationship Id="rId50" Target="../media/image56.png" Type="http://schemas.openxmlformats.org/officeDocument/2006/relationships/image"/><Relationship Id="rId51" Target="../media/image57.png" Type="http://schemas.openxmlformats.org/officeDocument/2006/relationships/image"/><Relationship Id="rId52" Target="../media/image58.png" Type="http://schemas.openxmlformats.org/officeDocument/2006/relationships/image"/><Relationship Id="rId53" Target="../media/image59.jpeg" Type="http://schemas.openxmlformats.org/officeDocument/2006/relationships/image"/><Relationship Id="rId54" Target="../media/image60.png" Type="http://schemas.openxmlformats.org/officeDocument/2006/relationships/image"/><Relationship Id="rId6" Target="../media/image12.png" Type="http://schemas.openxmlformats.org/officeDocument/2006/relationships/image"/><Relationship Id="rId7" Target="../media/image13.png" Type="http://schemas.openxmlformats.org/officeDocument/2006/relationships/image"/><Relationship Id="rId8" Target="../media/image14.pn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62.png" Type="http://schemas.openxmlformats.org/officeDocument/2006/relationships/image"/><Relationship Id="rId6" Target="../media/image63.png" Type="http://schemas.openxmlformats.org/officeDocument/2006/relationships/image"/><Relationship Id="rId7" Target="../media/image64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62.png" Type="http://schemas.openxmlformats.org/officeDocument/2006/relationships/image"/><Relationship Id="rId6" Target="../media/image63.png" Type="http://schemas.openxmlformats.org/officeDocument/2006/relationships/image"/><Relationship Id="rId7" Target="../media/image64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65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66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67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68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69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70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71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72.png" Type="http://schemas.openxmlformats.org/officeDocument/2006/relationships/image"/><Relationship Id="rId6" Target="../media/image73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72.png" Type="http://schemas.openxmlformats.org/officeDocument/2006/relationships/image"/><Relationship Id="rId6" Target="../media/image73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68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74.png" Type="http://schemas.openxmlformats.org/officeDocument/2006/relationships/image"/><Relationship Id="rId6" Target="../media/image75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76.png" Type="http://schemas.openxmlformats.org/officeDocument/2006/relationships/image"/><Relationship Id="rId6" Target="../media/image77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78.png" Type="http://schemas.openxmlformats.org/officeDocument/2006/relationships/image"/><Relationship Id="rId6" Target="../media/image7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525" y="0"/>
            <a:ext cx="18288000" cy="10287000"/>
            <a:chOff x="0" y="0"/>
            <a:chExt cx="481659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00072">
                <a:alpha val="8000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808540"/>
            <a:ext cx="6096000" cy="434914"/>
            <a:chOff x="0" y="0"/>
            <a:chExt cx="1605531" cy="11454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05531" cy="114545"/>
            </a:xfrm>
            <a:custGeom>
              <a:avLst/>
              <a:gdLst/>
              <a:ahLst/>
              <a:cxnLst/>
              <a:rect r="r" b="b" t="t" l="l"/>
              <a:pathLst>
                <a:path h="114545" w="1605531">
                  <a:moveTo>
                    <a:pt x="0" y="0"/>
                  </a:moveTo>
                  <a:lnTo>
                    <a:pt x="1605531" y="0"/>
                  </a:lnTo>
                  <a:lnTo>
                    <a:pt x="1605531" y="114545"/>
                  </a:lnTo>
                  <a:lnTo>
                    <a:pt x="0" y="114545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76200"/>
              <a:ext cx="1605531" cy="383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2007109" y="4884796"/>
            <a:ext cx="12975924" cy="900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86"/>
              </a:lnSpc>
            </a:pPr>
            <a:r>
              <a:rPr lang="en-US" sz="7400" spc="111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SHARE - DINNER - CONNECT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5378327" y="-119863"/>
            <a:ext cx="11957008" cy="10484627"/>
            <a:chOff x="0" y="0"/>
            <a:chExt cx="729983" cy="64009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29983" cy="640093"/>
            </a:xfrm>
            <a:custGeom>
              <a:avLst/>
              <a:gdLst/>
              <a:ahLst/>
              <a:cxnLst/>
              <a:rect r="r" b="b" t="t" l="l"/>
              <a:pathLst>
                <a:path h="640093" w="729983">
                  <a:moveTo>
                    <a:pt x="729983" y="0"/>
                  </a:moveTo>
                  <a:lnTo>
                    <a:pt x="0" y="0"/>
                  </a:lnTo>
                  <a:lnTo>
                    <a:pt x="101600" y="320047"/>
                  </a:lnTo>
                  <a:lnTo>
                    <a:pt x="0" y="640093"/>
                  </a:lnTo>
                  <a:lnTo>
                    <a:pt x="729983" y="640093"/>
                  </a:lnTo>
                  <a:lnTo>
                    <a:pt x="628383" y="320047"/>
                  </a:lnTo>
                  <a:lnTo>
                    <a:pt x="729983" y="0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88900" y="-9525"/>
              <a:ext cx="552183" cy="6496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true" rot="-4358368">
            <a:off x="9925627" y="3309247"/>
            <a:ext cx="12581552" cy="2044502"/>
          </a:xfrm>
          <a:custGeom>
            <a:avLst/>
            <a:gdLst/>
            <a:ahLst/>
            <a:cxnLst/>
            <a:rect r="r" b="b" t="t" l="l"/>
            <a:pathLst>
              <a:path h="2044502" w="12581552">
                <a:moveTo>
                  <a:pt x="0" y="2044502"/>
                </a:moveTo>
                <a:lnTo>
                  <a:pt x="12581551" y="2044502"/>
                </a:lnTo>
                <a:lnTo>
                  <a:pt x="12581551" y="0"/>
                </a:lnTo>
                <a:lnTo>
                  <a:pt x="0" y="0"/>
                </a:lnTo>
                <a:lnTo>
                  <a:pt x="0" y="2044502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5795709" y="8808540"/>
            <a:ext cx="1837643" cy="398917"/>
            <a:chOff x="0" y="0"/>
            <a:chExt cx="2450191" cy="531889"/>
          </a:xfrm>
        </p:grpSpPr>
        <p:sp>
          <p:nvSpPr>
            <p:cNvPr name="Freeform 15" id="15"/>
            <p:cNvSpPr/>
            <p:nvPr/>
          </p:nvSpPr>
          <p:spPr>
            <a:xfrm flipH="true" flipV="false" rot="0">
              <a:off x="2149804" y="0"/>
              <a:ext cx="300387" cy="498567"/>
            </a:xfrm>
            <a:custGeom>
              <a:avLst/>
              <a:gdLst/>
              <a:ahLst/>
              <a:cxnLst/>
              <a:rect r="r" b="b" t="t" l="l"/>
              <a:pathLst>
                <a:path h="498567" w="300387">
                  <a:moveTo>
                    <a:pt x="300387" y="0"/>
                  </a:moveTo>
                  <a:lnTo>
                    <a:pt x="0" y="0"/>
                  </a:lnTo>
                  <a:lnTo>
                    <a:pt x="0" y="498567"/>
                  </a:lnTo>
                  <a:lnTo>
                    <a:pt x="300387" y="498567"/>
                  </a:lnTo>
                  <a:lnTo>
                    <a:pt x="300387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 rot="0">
              <a:off x="0" y="76200"/>
              <a:ext cx="1725675" cy="455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42"/>
                </a:lnSpc>
              </a:pPr>
              <a:r>
                <a:rPr lang="en-US" b="true" sz="2632">
                  <a:solidFill>
                    <a:srgbClr val="FFFFFF"/>
                  </a:solidFill>
                  <a:latin typeface="Muli Bold"/>
                  <a:ea typeface="Muli Bold"/>
                  <a:cs typeface="Muli Bold"/>
                  <a:sym typeface="Muli Bold"/>
                </a:rPr>
                <a:t>NEXT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2007109" y="1838016"/>
            <a:ext cx="1040891" cy="1040891"/>
          </a:xfrm>
          <a:custGeom>
            <a:avLst/>
            <a:gdLst/>
            <a:ahLst/>
            <a:cxnLst/>
            <a:rect r="r" b="b" t="t" l="l"/>
            <a:pathLst>
              <a:path h="1040891" w="1040891">
                <a:moveTo>
                  <a:pt x="0" y="0"/>
                </a:moveTo>
                <a:lnTo>
                  <a:pt x="1040891" y="0"/>
                </a:lnTo>
                <a:lnTo>
                  <a:pt x="1040891" y="1040891"/>
                </a:lnTo>
                <a:lnTo>
                  <a:pt x="0" y="10408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3362692" y="1838016"/>
            <a:ext cx="1882463" cy="1040891"/>
          </a:xfrm>
          <a:custGeom>
            <a:avLst/>
            <a:gdLst/>
            <a:ahLst/>
            <a:cxnLst/>
            <a:rect r="r" b="b" t="t" l="l"/>
            <a:pathLst>
              <a:path h="1040891" w="1882463">
                <a:moveTo>
                  <a:pt x="0" y="0"/>
                </a:moveTo>
                <a:lnTo>
                  <a:pt x="1882463" y="0"/>
                </a:lnTo>
                <a:lnTo>
                  <a:pt x="1882463" y="1040891"/>
                </a:lnTo>
                <a:lnTo>
                  <a:pt x="0" y="104089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2007109" y="3717121"/>
            <a:ext cx="12662796" cy="562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94"/>
              </a:lnSpc>
            </a:pPr>
            <a:r>
              <a:rPr lang="en-US" b="true" sz="46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BUSINES REVIEW GITIHO VIETNAM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2007109" y="6172243"/>
            <a:ext cx="11288583" cy="530986"/>
            <a:chOff x="0" y="0"/>
            <a:chExt cx="15051444" cy="707981"/>
          </a:xfrm>
        </p:grpSpPr>
        <p:grpSp>
          <p:nvGrpSpPr>
            <p:cNvPr name="Group 21" id="21"/>
            <p:cNvGrpSpPr/>
            <p:nvPr/>
          </p:nvGrpSpPr>
          <p:grpSpPr>
            <a:xfrm rot="0">
              <a:off x="0" y="0"/>
              <a:ext cx="138289" cy="707981"/>
              <a:chOff x="0" y="0"/>
              <a:chExt cx="27316" cy="139848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27316" cy="139848"/>
              </a:xfrm>
              <a:custGeom>
                <a:avLst/>
                <a:gdLst/>
                <a:ahLst/>
                <a:cxnLst/>
                <a:rect r="r" b="b" t="t" l="l"/>
                <a:pathLst>
                  <a:path h="139848" w="27316">
                    <a:moveTo>
                      <a:pt x="0" y="0"/>
                    </a:moveTo>
                    <a:lnTo>
                      <a:pt x="27316" y="0"/>
                    </a:lnTo>
                    <a:lnTo>
                      <a:pt x="27316" y="139848"/>
                    </a:lnTo>
                    <a:lnTo>
                      <a:pt x="0" y="139848"/>
                    </a:lnTo>
                    <a:close/>
                  </a:path>
                </a:pathLst>
              </a:custGeom>
              <a:solidFill>
                <a:srgbClr val="5271FF">
                  <a:alpha val="80000"/>
                </a:srgbClr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76200"/>
                <a:ext cx="27316" cy="6364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sp>
          <p:nvSpPr>
            <p:cNvPr name="TextBox 24" id="24"/>
            <p:cNvSpPr txBox="true"/>
            <p:nvPr/>
          </p:nvSpPr>
          <p:spPr>
            <a:xfrm rot="0">
              <a:off x="422134" y="108329"/>
              <a:ext cx="14629309" cy="59965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15"/>
                </a:lnSpc>
              </a:pPr>
              <a:r>
                <a:rPr lang="en-US" sz="3500" spc="35" b="true">
                  <a:solidFill>
                    <a:srgbClr val="FFFFFF"/>
                  </a:solidFill>
                  <a:latin typeface="Muli Semi-Bold"/>
                  <a:ea typeface="Muli Semi-Bold"/>
                  <a:cs typeface="Muli Semi-Bold"/>
                  <a:sym typeface="Muli Semi-Bold"/>
                </a:rPr>
                <a:t>07 May 2025</a:t>
              </a: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1028700" y="8935583"/>
            <a:ext cx="5602284" cy="322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2"/>
              </a:lnSpc>
            </a:pPr>
            <a:r>
              <a:rPr lang="en-US" b="true" sz="2632">
                <a:solidFill>
                  <a:srgbClr val="FFFFFF"/>
                </a:solidFill>
                <a:latin typeface="Muli Bold"/>
                <a:ea typeface="Muli Bold"/>
                <a:cs typeface="Muli Bold"/>
                <a:sym typeface="Muli Bold"/>
              </a:rPr>
              <a:t>GITIHO.COM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7633352" cy="434914"/>
            <a:chOff x="0" y="0"/>
            <a:chExt cx="23511136" cy="579885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23210750" y="0"/>
              <a:ext cx="300387" cy="498567"/>
            </a:xfrm>
            <a:custGeom>
              <a:avLst/>
              <a:gdLst/>
              <a:ahLst/>
              <a:cxnLst/>
              <a:rect r="r" b="b" t="t" l="l"/>
              <a:pathLst>
                <a:path h="498567" w="300387">
                  <a:moveTo>
                    <a:pt x="300386" y="0"/>
                  </a:moveTo>
                  <a:lnTo>
                    <a:pt x="0" y="0"/>
                  </a:lnTo>
                  <a:lnTo>
                    <a:pt x="0" y="498567"/>
                  </a:lnTo>
                  <a:lnTo>
                    <a:pt x="300386" y="498567"/>
                  </a:lnTo>
                  <a:lnTo>
                    <a:pt x="300386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21060946" y="76200"/>
              <a:ext cx="1725675" cy="455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42"/>
                </a:lnSpc>
              </a:pPr>
              <a:r>
                <a:rPr lang="en-US" b="true" sz="2632">
                  <a:solidFill>
                    <a:srgbClr val="535455"/>
                  </a:solidFill>
                  <a:latin typeface="Muli Bold"/>
                  <a:ea typeface="Muli Bold"/>
                  <a:cs typeface="Muli Bold"/>
                  <a:sym typeface="Muli Bold"/>
                </a:rPr>
                <a:t>NEXT</a:t>
              </a:r>
            </a:p>
          </p:txBody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16256000" cy="579885"/>
              <a:chOff x="0" y="0"/>
              <a:chExt cx="3211062" cy="114545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211062" cy="114545"/>
              </a:xfrm>
              <a:custGeom>
                <a:avLst/>
                <a:gdLst/>
                <a:ahLst/>
                <a:cxnLst/>
                <a:rect r="r" b="b" t="t" l="l"/>
                <a:pathLst>
                  <a:path h="114545" w="3211062">
                    <a:moveTo>
                      <a:pt x="0" y="0"/>
                    </a:moveTo>
                    <a:lnTo>
                      <a:pt x="3211062" y="0"/>
                    </a:lnTo>
                    <a:lnTo>
                      <a:pt x="3211062" y="114545"/>
                    </a:lnTo>
                    <a:lnTo>
                      <a:pt x="0" y="114545"/>
                    </a:lnTo>
                    <a:close/>
                  </a:path>
                </a:pathLst>
              </a:custGeom>
              <a:solidFill>
                <a:srgbClr val="DA1C5C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76200"/>
                <a:ext cx="3211062" cy="3834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1371600" y="5675"/>
              <a:ext cx="9763233" cy="482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80"/>
                </a:lnSpc>
              </a:pPr>
              <a:r>
                <a:rPr lang="en-US" sz="2000" i="true">
                  <a:solidFill>
                    <a:srgbClr val="FFFFFF"/>
                  </a:solidFill>
                  <a:latin typeface="Muli Regular Italics"/>
                  <a:ea typeface="Muli Regular Italics"/>
                  <a:cs typeface="Muli Regular Italics"/>
                  <a:sym typeface="Muli Regular Italics"/>
                </a:rPr>
                <a:t>Rewriting the Future of Your Organization and Your Life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768616" y="696060"/>
            <a:ext cx="569537" cy="49369"/>
            <a:chOff x="0" y="0"/>
            <a:chExt cx="150001" cy="1300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01" cy="13002"/>
            </a:xfrm>
            <a:custGeom>
              <a:avLst/>
              <a:gdLst/>
              <a:ahLst/>
              <a:cxnLst/>
              <a:rect r="r" b="b" t="t" l="l"/>
              <a:pathLst>
                <a:path h="13002" w="150001">
                  <a:moveTo>
                    <a:pt x="0" y="0"/>
                  </a:moveTo>
                  <a:lnTo>
                    <a:pt x="150001" y="0"/>
                  </a:lnTo>
                  <a:lnTo>
                    <a:pt x="150001" y="13002"/>
                  </a:lnTo>
                  <a:lnTo>
                    <a:pt x="0" y="13002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150001" cy="130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291958" y="533399"/>
            <a:ext cx="6835557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DA1C5C"/>
                </a:solidFill>
                <a:latin typeface="Muli Bold"/>
                <a:ea typeface="Muli Bold"/>
                <a:cs typeface="Muli Bold"/>
                <a:sym typeface="Muli Bold"/>
              </a:rPr>
              <a:t>THỊ TRƯỜNG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5965048" y="616952"/>
            <a:ext cx="1668304" cy="556797"/>
          </a:xfrm>
          <a:custGeom>
            <a:avLst/>
            <a:gdLst/>
            <a:ahLst/>
            <a:cxnLst/>
            <a:rect r="r" b="b" t="t" l="l"/>
            <a:pathLst>
              <a:path h="556797" w="1668304">
                <a:moveTo>
                  <a:pt x="0" y="0"/>
                </a:moveTo>
                <a:lnTo>
                  <a:pt x="1668304" y="0"/>
                </a:lnTo>
                <a:lnTo>
                  <a:pt x="1668304" y="556796"/>
                </a:lnTo>
                <a:lnTo>
                  <a:pt x="0" y="556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2191722" y="0"/>
            <a:ext cx="6096278" cy="280623"/>
            <a:chOff x="0" y="0"/>
            <a:chExt cx="8128370" cy="374164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0"/>
              <a:ext cx="8128370" cy="374164"/>
              <a:chOff x="0" y="0"/>
              <a:chExt cx="1605604" cy="73909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1605604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1605604">
                    <a:moveTo>
                      <a:pt x="0" y="0"/>
                    </a:moveTo>
                    <a:lnTo>
                      <a:pt x="1605604" y="0"/>
                    </a:lnTo>
                    <a:lnTo>
                      <a:pt x="1605604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100072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76200"/>
                <a:ext cx="1605604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0" y="0"/>
              <a:ext cx="2276210" cy="374164"/>
              <a:chOff x="0" y="0"/>
              <a:chExt cx="449622" cy="73909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449622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449622">
                    <a:moveTo>
                      <a:pt x="0" y="0"/>
                    </a:moveTo>
                    <a:lnTo>
                      <a:pt x="449622" y="0"/>
                    </a:lnTo>
                    <a:lnTo>
                      <a:pt x="449622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0006A2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76200"/>
                <a:ext cx="449622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</p:grpSp>
      <p:grpSp>
        <p:nvGrpSpPr>
          <p:cNvPr name="Group 21" id="21"/>
          <p:cNvGrpSpPr/>
          <p:nvPr/>
        </p:nvGrpSpPr>
        <p:grpSpPr>
          <a:xfrm rot="0">
            <a:off x="1028700" y="2634042"/>
            <a:ext cx="5018917" cy="5018917"/>
            <a:chOff x="0" y="0"/>
            <a:chExt cx="6350000" cy="63500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D91B5C">
                <a:alpha val="8627"/>
              </a:srgbClr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5249299" y="3065035"/>
            <a:ext cx="4156930" cy="4156930"/>
            <a:chOff x="0" y="0"/>
            <a:chExt cx="6350000" cy="63500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D91B5C">
                <a:alpha val="11765"/>
              </a:srgbClr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8730789" y="3373647"/>
            <a:ext cx="3539705" cy="3539705"/>
            <a:chOff x="0" y="0"/>
            <a:chExt cx="6350000" cy="63500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D91B5C">
                <a:alpha val="11765"/>
              </a:srgbClr>
            </a:solidFill>
          </p:spPr>
        </p:sp>
      </p:grpSp>
      <p:sp>
        <p:nvSpPr>
          <p:cNvPr name="TextBox 27" id="27"/>
          <p:cNvSpPr txBox="true"/>
          <p:nvPr/>
        </p:nvSpPr>
        <p:spPr>
          <a:xfrm rot="0">
            <a:off x="1504049" y="4445274"/>
            <a:ext cx="3745249" cy="1243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true">
                <a:solidFill>
                  <a:srgbClr val="020668"/>
                </a:solidFill>
                <a:latin typeface="Muli Regular Bold"/>
                <a:ea typeface="Muli Regular Bold"/>
                <a:cs typeface="Muli Regular Bold"/>
                <a:sym typeface="Muli Regular Bold"/>
              </a:rPr>
              <a:t>14,7 million workers</a:t>
            </a:r>
            <a:r>
              <a:rPr lang="en-US" sz="2400">
                <a:solidFill>
                  <a:srgbClr val="020668"/>
                </a:solidFill>
                <a:latin typeface="Muli Regular"/>
                <a:ea typeface="Muli Regular"/>
                <a:cs typeface="Muli Regular"/>
                <a:sym typeface="Muli Regular"/>
              </a:rPr>
              <a:t> need to improve at least one skill per year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561958" y="4560320"/>
            <a:ext cx="3582042" cy="10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true">
                <a:solidFill>
                  <a:srgbClr val="020668"/>
                </a:solidFill>
                <a:latin typeface="Muli Regular Bold"/>
                <a:ea typeface="Muli Regular Bold"/>
                <a:cs typeface="Muli Regular Bold"/>
                <a:sym typeface="Muli Regular Bold"/>
              </a:rPr>
              <a:t>94,800 target businesses </a:t>
            </a:r>
            <a:r>
              <a:rPr lang="en-US" sz="2100">
                <a:solidFill>
                  <a:srgbClr val="020668"/>
                </a:solidFill>
                <a:latin typeface="Muli Regular"/>
                <a:ea typeface="Muli Regular"/>
                <a:cs typeface="Muli Regular"/>
                <a:sym typeface="Muli Regular"/>
              </a:rPr>
              <a:t>of ours aim to enhance their workforce capabilities.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144000" y="4190506"/>
            <a:ext cx="2833798" cy="20425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92"/>
              </a:lnSpc>
            </a:pPr>
            <a:r>
              <a:rPr lang="en-US" sz="1708" b="true">
                <a:solidFill>
                  <a:srgbClr val="020668"/>
                </a:solidFill>
                <a:latin typeface="Muli Regular Bold"/>
                <a:ea typeface="Muli Regular Bold"/>
                <a:cs typeface="Muli Regular Bold"/>
                <a:sym typeface="Muli Regular Bold"/>
              </a:rPr>
              <a:t>5000 courses </a:t>
            </a:r>
            <a:r>
              <a:rPr lang="en-US" sz="1708">
                <a:solidFill>
                  <a:srgbClr val="020668"/>
                </a:solidFill>
                <a:latin typeface="Muli Regular"/>
                <a:ea typeface="Muli Regular"/>
                <a:cs typeface="Muli Regular"/>
                <a:sym typeface="Muli Regular"/>
              </a:rPr>
              <a:t>for:</a:t>
            </a:r>
          </a:p>
          <a:p>
            <a:pPr algn="l" marL="368962" indent="-184481" lvl="1">
              <a:lnSpc>
                <a:spcPts val="2392"/>
              </a:lnSpc>
              <a:buFont typeface="Arial"/>
              <a:buChar char="•"/>
            </a:pPr>
            <a:r>
              <a:rPr lang="en-US" sz="1708">
                <a:solidFill>
                  <a:srgbClr val="020668"/>
                </a:solidFill>
                <a:latin typeface="Muli Regular"/>
                <a:ea typeface="Muli Regular"/>
                <a:cs typeface="Muli Regular"/>
                <a:sym typeface="Muli Regular"/>
              </a:rPr>
              <a:t>Corporate culture,</a:t>
            </a:r>
          </a:p>
          <a:p>
            <a:pPr algn="l" marL="368962" indent="-184481" lvl="1">
              <a:lnSpc>
                <a:spcPts val="2392"/>
              </a:lnSpc>
              <a:buFont typeface="Arial"/>
              <a:buChar char="•"/>
            </a:pPr>
            <a:r>
              <a:rPr lang="en-US" sz="1708">
                <a:solidFill>
                  <a:srgbClr val="020668"/>
                </a:solidFill>
                <a:latin typeface="Muli Regular"/>
                <a:ea typeface="Muli Regular"/>
                <a:cs typeface="Muli Regular"/>
                <a:sym typeface="Muli Regular"/>
              </a:rPr>
              <a:t>Leadership and management,</a:t>
            </a:r>
          </a:p>
          <a:p>
            <a:pPr algn="l" marL="368962" indent="-184481" lvl="1">
              <a:lnSpc>
                <a:spcPts val="2392"/>
              </a:lnSpc>
              <a:buFont typeface="Arial"/>
              <a:buChar char="•"/>
            </a:pPr>
            <a:r>
              <a:rPr lang="en-US" sz="1708">
                <a:solidFill>
                  <a:srgbClr val="020668"/>
                </a:solidFill>
                <a:latin typeface="Muli Regular"/>
                <a:ea typeface="Muli Regular"/>
                <a:cs typeface="Muli Regular"/>
                <a:sym typeface="Muli Regular"/>
              </a:rPr>
              <a:t>Compliance training,</a:t>
            </a:r>
          </a:p>
          <a:p>
            <a:pPr algn="l" marL="368962" indent="-184481" lvl="1">
              <a:lnSpc>
                <a:spcPts val="2392"/>
              </a:lnSpc>
              <a:buFont typeface="Arial"/>
              <a:buChar char="•"/>
            </a:pPr>
            <a:r>
              <a:rPr lang="en-US" sz="1708">
                <a:solidFill>
                  <a:srgbClr val="020668"/>
                </a:solidFill>
                <a:latin typeface="Muli Regular"/>
                <a:ea typeface="Muli Regular"/>
                <a:cs typeface="Muli Regular"/>
                <a:sym typeface="Muli Regular"/>
              </a:rPr>
              <a:t>P</a:t>
            </a:r>
            <a:r>
              <a:rPr lang="en-US" sz="1708">
                <a:solidFill>
                  <a:srgbClr val="020668"/>
                </a:solidFill>
                <a:latin typeface="Muli Regular"/>
                <a:ea typeface="Muli Regular"/>
                <a:cs typeface="Muli Regular"/>
                <a:sym typeface="Muli Regular"/>
              </a:rPr>
              <a:t>rofessional skills training.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3603501" y="4851744"/>
            <a:ext cx="3112464" cy="662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899" b="true">
                <a:solidFill>
                  <a:srgbClr val="020668"/>
                </a:solidFill>
                <a:latin typeface="Muli Regular Bold"/>
                <a:ea typeface="Muli Regular Bold"/>
                <a:cs typeface="Muli Regular Bold"/>
                <a:sym typeface="Muli Regular Bold"/>
              </a:rPr>
              <a:t>573 million $ 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2881198" y="4737444"/>
            <a:ext cx="488729" cy="712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79"/>
              </a:lnSpc>
            </a:pPr>
            <a:r>
              <a:rPr lang="en-US" sz="4199" b="true">
                <a:solidFill>
                  <a:srgbClr val="020668"/>
                </a:solidFill>
                <a:latin typeface="Muli Regular Bold"/>
                <a:ea typeface="Muli Regular Bold"/>
                <a:cs typeface="Muli Regular Bold"/>
                <a:sym typeface="Muli Regular Bold"/>
              </a:rPr>
              <a:t>= 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3603501" y="5651210"/>
            <a:ext cx="3543154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39"/>
              </a:lnSpc>
            </a:pPr>
            <a:r>
              <a:rPr lang="en-US" sz="2099" b="true">
                <a:solidFill>
                  <a:srgbClr val="020668"/>
                </a:solidFill>
                <a:latin typeface="Muli Regular Bold"/>
                <a:ea typeface="Muli Regular Bold"/>
                <a:cs typeface="Muli Regular Bold"/>
                <a:sym typeface="Muli Regular Bold"/>
              </a:rPr>
              <a:t>CGAR: 7.9%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7633352" cy="434914"/>
            <a:chOff x="0" y="0"/>
            <a:chExt cx="23511136" cy="579885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23210750" y="0"/>
              <a:ext cx="300387" cy="498567"/>
            </a:xfrm>
            <a:custGeom>
              <a:avLst/>
              <a:gdLst/>
              <a:ahLst/>
              <a:cxnLst/>
              <a:rect r="r" b="b" t="t" l="l"/>
              <a:pathLst>
                <a:path h="498567" w="300387">
                  <a:moveTo>
                    <a:pt x="300386" y="0"/>
                  </a:moveTo>
                  <a:lnTo>
                    <a:pt x="0" y="0"/>
                  </a:lnTo>
                  <a:lnTo>
                    <a:pt x="0" y="498567"/>
                  </a:lnTo>
                  <a:lnTo>
                    <a:pt x="300386" y="498567"/>
                  </a:lnTo>
                  <a:lnTo>
                    <a:pt x="300386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21060946" y="76200"/>
              <a:ext cx="1725675" cy="455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42"/>
                </a:lnSpc>
              </a:pPr>
              <a:r>
                <a:rPr lang="en-US" b="true" sz="2632">
                  <a:solidFill>
                    <a:srgbClr val="535455"/>
                  </a:solidFill>
                  <a:latin typeface="Muli Bold"/>
                  <a:ea typeface="Muli Bold"/>
                  <a:cs typeface="Muli Bold"/>
                  <a:sym typeface="Muli Bold"/>
                </a:rPr>
                <a:t>NEXT</a:t>
              </a:r>
            </a:p>
          </p:txBody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16256000" cy="579885"/>
              <a:chOff x="0" y="0"/>
              <a:chExt cx="3211062" cy="114545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211062" cy="114545"/>
              </a:xfrm>
              <a:custGeom>
                <a:avLst/>
                <a:gdLst/>
                <a:ahLst/>
                <a:cxnLst/>
                <a:rect r="r" b="b" t="t" l="l"/>
                <a:pathLst>
                  <a:path h="114545" w="3211062">
                    <a:moveTo>
                      <a:pt x="0" y="0"/>
                    </a:moveTo>
                    <a:lnTo>
                      <a:pt x="3211062" y="0"/>
                    </a:lnTo>
                    <a:lnTo>
                      <a:pt x="3211062" y="114545"/>
                    </a:lnTo>
                    <a:lnTo>
                      <a:pt x="0" y="114545"/>
                    </a:lnTo>
                    <a:close/>
                  </a:path>
                </a:pathLst>
              </a:custGeom>
              <a:solidFill>
                <a:srgbClr val="DA1C5C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76200"/>
                <a:ext cx="3211062" cy="3834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1371600" y="5675"/>
              <a:ext cx="9763233" cy="482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80"/>
                </a:lnSpc>
              </a:pPr>
              <a:r>
                <a:rPr lang="en-US" sz="2000" i="true">
                  <a:solidFill>
                    <a:srgbClr val="FFFFFF"/>
                  </a:solidFill>
                  <a:latin typeface="Muli Regular Italics"/>
                  <a:ea typeface="Muli Regular Italics"/>
                  <a:cs typeface="Muli Regular Italics"/>
                  <a:sym typeface="Muli Regular Italics"/>
                </a:rPr>
                <a:t>Rewriting the Future of Your Organization and Your Life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768616" y="696060"/>
            <a:ext cx="569537" cy="49369"/>
            <a:chOff x="0" y="0"/>
            <a:chExt cx="150001" cy="1300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01" cy="13002"/>
            </a:xfrm>
            <a:custGeom>
              <a:avLst/>
              <a:gdLst/>
              <a:ahLst/>
              <a:cxnLst/>
              <a:rect r="r" b="b" t="t" l="l"/>
              <a:pathLst>
                <a:path h="13002" w="150001">
                  <a:moveTo>
                    <a:pt x="0" y="0"/>
                  </a:moveTo>
                  <a:lnTo>
                    <a:pt x="150001" y="0"/>
                  </a:lnTo>
                  <a:lnTo>
                    <a:pt x="150001" y="13002"/>
                  </a:lnTo>
                  <a:lnTo>
                    <a:pt x="0" y="13002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150001" cy="130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291958" y="533399"/>
            <a:ext cx="6835557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DA1C5C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THỊ TRƯỜNG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5965048" y="616952"/>
            <a:ext cx="1668304" cy="556797"/>
          </a:xfrm>
          <a:custGeom>
            <a:avLst/>
            <a:gdLst/>
            <a:ahLst/>
            <a:cxnLst/>
            <a:rect r="r" b="b" t="t" l="l"/>
            <a:pathLst>
              <a:path h="556797" w="1668304">
                <a:moveTo>
                  <a:pt x="0" y="0"/>
                </a:moveTo>
                <a:lnTo>
                  <a:pt x="1668304" y="0"/>
                </a:lnTo>
                <a:lnTo>
                  <a:pt x="1668304" y="556796"/>
                </a:lnTo>
                <a:lnTo>
                  <a:pt x="0" y="556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2191722" y="0"/>
            <a:ext cx="6096278" cy="280623"/>
            <a:chOff x="0" y="0"/>
            <a:chExt cx="8128370" cy="374164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0"/>
              <a:ext cx="8128370" cy="374164"/>
              <a:chOff x="0" y="0"/>
              <a:chExt cx="1605604" cy="73909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1605604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1605604">
                    <a:moveTo>
                      <a:pt x="0" y="0"/>
                    </a:moveTo>
                    <a:lnTo>
                      <a:pt x="1605604" y="0"/>
                    </a:lnTo>
                    <a:lnTo>
                      <a:pt x="1605604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100072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76200"/>
                <a:ext cx="1605604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0" y="0"/>
              <a:ext cx="2276210" cy="374164"/>
              <a:chOff x="0" y="0"/>
              <a:chExt cx="449622" cy="73909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449622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449622">
                    <a:moveTo>
                      <a:pt x="0" y="0"/>
                    </a:moveTo>
                    <a:lnTo>
                      <a:pt x="449622" y="0"/>
                    </a:lnTo>
                    <a:lnTo>
                      <a:pt x="449622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0006A2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76200"/>
                <a:ext cx="449622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</p:grpSp>
      <p:sp>
        <p:nvSpPr>
          <p:cNvPr name="TextBox 21" id="21"/>
          <p:cNvSpPr txBox="true"/>
          <p:nvPr/>
        </p:nvSpPr>
        <p:spPr>
          <a:xfrm rot="0">
            <a:off x="1028700" y="3403048"/>
            <a:ext cx="1325314" cy="811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4800" b="true">
                <a:solidFill>
                  <a:srgbClr val="100072"/>
                </a:solidFill>
                <a:latin typeface="Muli Heavy"/>
                <a:ea typeface="Muli Heavy"/>
                <a:cs typeface="Muli Heavy"/>
                <a:sym typeface="Muli Heavy"/>
              </a:rPr>
              <a:t>30%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28700" y="4325181"/>
            <a:ext cx="5108197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It is what we absorb when we learn passively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28700" y="5247191"/>
            <a:ext cx="1325314" cy="811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4800" b="true">
                <a:solidFill>
                  <a:srgbClr val="100072"/>
                </a:solidFill>
                <a:latin typeface="Muli Heavy"/>
                <a:ea typeface="Muli Heavy"/>
                <a:cs typeface="Muli Heavy"/>
                <a:sym typeface="Muli Heavy"/>
              </a:rPr>
              <a:t>90%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28700" y="6285913"/>
            <a:ext cx="5108197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The learner will forget 90% of what we learned after 30 days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141877" y="3403048"/>
            <a:ext cx="3278460" cy="811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4800" b="true">
                <a:solidFill>
                  <a:srgbClr val="100072"/>
                </a:solidFill>
                <a:latin typeface="Muli Heavy"/>
                <a:ea typeface="Muli Heavy"/>
                <a:cs typeface="Muli Heavy"/>
                <a:sym typeface="Muli Heavy"/>
              </a:rPr>
              <a:t>05% - 10%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141877" y="4325181"/>
            <a:ext cx="7010500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Behavior is determined by perception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8141877" y="5247183"/>
            <a:ext cx="1325314" cy="811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4800" b="true">
                <a:solidFill>
                  <a:srgbClr val="100072"/>
                </a:solidFill>
                <a:latin typeface="Muli Heavy"/>
                <a:ea typeface="Muli Heavy"/>
                <a:cs typeface="Muli Heavy"/>
                <a:sym typeface="Muli Heavy"/>
              </a:rPr>
              <a:t>83%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8141877" y="6285913"/>
            <a:ext cx="7010500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Wastage in employee training and development activities for businesses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028700" y="1875285"/>
            <a:ext cx="16230600" cy="1044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true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Although businesses invest significant resources in LnD activities every year, due to a lack of scientific methods, 83% (*) of those resources are wasted. Learners hardly improve their competencies after training programs, and businesses fail to measure or evaluate the effectiveness of their LnD efforts.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028700" y="8425863"/>
            <a:ext cx="5546750" cy="254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(*) A research conducted by Google in the book Work Rules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7633352" cy="434914"/>
            <a:chOff x="0" y="0"/>
            <a:chExt cx="23511136" cy="579885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23210750" y="0"/>
              <a:ext cx="300387" cy="498567"/>
            </a:xfrm>
            <a:custGeom>
              <a:avLst/>
              <a:gdLst/>
              <a:ahLst/>
              <a:cxnLst/>
              <a:rect r="r" b="b" t="t" l="l"/>
              <a:pathLst>
                <a:path h="498567" w="300387">
                  <a:moveTo>
                    <a:pt x="300386" y="0"/>
                  </a:moveTo>
                  <a:lnTo>
                    <a:pt x="0" y="0"/>
                  </a:lnTo>
                  <a:lnTo>
                    <a:pt x="0" y="498567"/>
                  </a:lnTo>
                  <a:lnTo>
                    <a:pt x="300386" y="498567"/>
                  </a:lnTo>
                  <a:lnTo>
                    <a:pt x="300386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21060946" y="76200"/>
              <a:ext cx="1725675" cy="455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42"/>
                </a:lnSpc>
              </a:pPr>
              <a:r>
                <a:rPr lang="en-US" b="true" sz="2632">
                  <a:solidFill>
                    <a:srgbClr val="535455"/>
                  </a:solidFill>
                  <a:latin typeface="Muli Bold"/>
                  <a:ea typeface="Muli Bold"/>
                  <a:cs typeface="Muli Bold"/>
                  <a:sym typeface="Muli Bold"/>
                </a:rPr>
                <a:t>NEXT</a:t>
              </a:r>
            </a:p>
          </p:txBody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16256000" cy="579885"/>
              <a:chOff x="0" y="0"/>
              <a:chExt cx="3211062" cy="114545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211062" cy="114545"/>
              </a:xfrm>
              <a:custGeom>
                <a:avLst/>
                <a:gdLst/>
                <a:ahLst/>
                <a:cxnLst/>
                <a:rect r="r" b="b" t="t" l="l"/>
                <a:pathLst>
                  <a:path h="114545" w="3211062">
                    <a:moveTo>
                      <a:pt x="0" y="0"/>
                    </a:moveTo>
                    <a:lnTo>
                      <a:pt x="3211062" y="0"/>
                    </a:lnTo>
                    <a:lnTo>
                      <a:pt x="3211062" y="114545"/>
                    </a:lnTo>
                    <a:lnTo>
                      <a:pt x="0" y="114545"/>
                    </a:lnTo>
                    <a:close/>
                  </a:path>
                </a:pathLst>
              </a:custGeom>
              <a:solidFill>
                <a:srgbClr val="DA1C5C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76200"/>
                <a:ext cx="3211062" cy="3834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1371600" y="5675"/>
              <a:ext cx="9763233" cy="482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80"/>
                </a:lnSpc>
              </a:pPr>
              <a:r>
                <a:rPr lang="en-US" sz="2000" i="true">
                  <a:solidFill>
                    <a:srgbClr val="FFFFFF"/>
                  </a:solidFill>
                  <a:latin typeface="Muli Regular Italics"/>
                  <a:ea typeface="Muli Regular Italics"/>
                  <a:cs typeface="Muli Regular Italics"/>
                  <a:sym typeface="Muli Regular Italics"/>
                </a:rPr>
                <a:t>Rewriting the Future of Your Organization and Your Life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768616" y="696060"/>
            <a:ext cx="569537" cy="49369"/>
            <a:chOff x="0" y="0"/>
            <a:chExt cx="150001" cy="1300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01" cy="13002"/>
            </a:xfrm>
            <a:custGeom>
              <a:avLst/>
              <a:gdLst/>
              <a:ahLst/>
              <a:cxnLst/>
              <a:rect r="r" b="b" t="t" l="l"/>
              <a:pathLst>
                <a:path h="13002" w="150001">
                  <a:moveTo>
                    <a:pt x="0" y="0"/>
                  </a:moveTo>
                  <a:lnTo>
                    <a:pt x="150001" y="0"/>
                  </a:lnTo>
                  <a:lnTo>
                    <a:pt x="150001" y="13002"/>
                  </a:lnTo>
                  <a:lnTo>
                    <a:pt x="0" y="13002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150001" cy="130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291958" y="533399"/>
            <a:ext cx="6835557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DA1C5C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MÔ HÌNH KINH DOANH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5965048" y="616952"/>
            <a:ext cx="1668304" cy="556797"/>
          </a:xfrm>
          <a:custGeom>
            <a:avLst/>
            <a:gdLst/>
            <a:ahLst/>
            <a:cxnLst/>
            <a:rect r="r" b="b" t="t" l="l"/>
            <a:pathLst>
              <a:path h="556797" w="1668304">
                <a:moveTo>
                  <a:pt x="0" y="0"/>
                </a:moveTo>
                <a:lnTo>
                  <a:pt x="1668304" y="0"/>
                </a:lnTo>
                <a:lnTo>
                  <a:pt x="1668304" y="556796"/>
                </a:lnTo>
                <a:lnTo>
                  <a:pt x="0" y="556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2191722" y="0"/>
            <a:ext cx="6096278" cy="280623"/>
            <a:chOff x="0" y="0"/>
            <a:chExt cx="8128370" cy="374164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0"/>
              <a:ext cx="8128370" cy="374164"/>
              <a:chOff x="0" y="0"/>
              <a:chExt cx="1605604" cy="73909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1605604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1605604">
                    <a:moveTo>
                      <a:pt x="0" y="0"/>
                    </a:moveTo>
                    <a:lnTo>
                      <a:pt x="1605604" y="0"/>
                    </a:lnTo>
                    <a:lnTo>
                      <a:pt x="1605604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100072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76200"/>
                <a:ext cx="1605604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0" y="0"/>
              <a:ext cx="2276210" cy="374164"/>
              <a:chOff x="0" y="0"/>
              <a:chExt cx="449622" cy="73909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449622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449622">
                    <a:moveTo>
                      <a:pt x="0" y="0"/>
                    </a:moveTo>
                    <a:lnTo>
                      <a:pt x="449622" y="0"/>
                    </a:lnTo>
                    <a:lnTo>
                      <a:pt x="449622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0006A2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76200"/>
                <a:ext cx="449622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</p:grpSp>
      <p:grpSp>
        <p:nvGrpSpPr>
          <p:cNvPr name="Group 21" id="21"/>
          <p:cNvGrpSpPr/>
          <p:nvPr/>
        </p:nvGrpSpPr>
        <p:grpSpPr>
          <a:xfrm rot="0">
            <a:off x="13274541" y="1583458"/>
            <a:ext cx="4205954" cy="2398997"/>
            <a:chOff x="0" y="0"/>
            <a:chExt cx="845094" cy="48202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45094" cy="482026"/>
            </a:xfrm>
            <a:custGeom>
              <a:avLst/>
              <a:gdLst/>
              <a:ahLst/>
              <a:cxnLst/>
              <a:rect r="r" b="b" t="t" l="l"/>
              <a:pathLst>
                <a:path h="482026" w="845094">
                  <a:moveTo>
                    <a:pt x="18407" y="0"/>
                  </a:moveTo>
                  <a:lnTo>
                    <a:pt x="826687" y="0"/>
                  </a:lnTo>
                  <a:cubicBezTo>
                    <a:pt x="831569" y="0"/>
                    <a:pt x="836251" y="1939"/>
                    <a:pt x="839703" y="5391"/>
                  </a:cubicBezTo>
                  <a:cubicBezTo>
                    <a:pt x="843155" y="8843"/>
                    <a:pt x="845094" y="13525"/>
                    <a:pt x="845094" y="18407"/>
                  </a:cubicBezTo>
                  <a:lnTo>
                    <a:pt x="845094" y="463619"/>
                  </a:lnTo>
                  <a:cubicBezTo>
                    <a:pt x="845094" y="473785"/>
                    <a:pt x="836853" y="482026"/>
                    <a:pt x="826687" y="482026"/>
                  </a:cubicBezTo>
                  <a:lnTo>
                    <a:pt x="18407" y="482026"/>
                  </a:lnTo>
                  <a:cubicBezTo>
                    <a:pt x="13525" y="482026"/>
                    <a:pt x="8843" y="480087"/>
                    <a:pt x="5391" y="476635"/>
                  </a:cubicBezTo>
                  <a:cubicBezTo>
                    <a:pt x="1939" y="473183"/>
                    <a:pt x="0" y="468501"/>
                    <a:pt x="0" y="463619"/>
                  </a:cubicBezTo>
                  <a:lnTo>
                    <a:pt x="0" y="18407"/>
                  </a:lnTo>
                  <a:cubicBezTo>
                    <a:pt x="0" y="13525"/>
                    <a:pt x="1939" y="8843"/>
                    <a:pt x="5391" y="5391"/>
                  </a:cubicBezTo>
                  <a:cubicBezTo>
                    <a:pt x="8843" y="1939"/>
                    <a:pt x="13525" y="0"/>
                    <a:pt x="18407" y="0"/>
                  </a:cubicBezTo>
                  <a:close/>
                </a:path>
              </a:pathLst>
            </a:custGeom>
            <a:solidFill>
              <a:srgbClr val="020668"/>
            </a:solidFill>
            <a:ln cap="sq">
              <a:noFill/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85725"/>
              <a:ext cx="845094" cy="5677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80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3316603" y="4129216"/>
            <a:ext cx="4205954" cy="4719374"/>
            <a:chOff x="0" y="0"/>
            <a:chExt cx="845094" cy="948255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45094" cy="948255"/>
            </a:xfrm>
            <a:custGeom>
              <a:avLst/>
              <a:gdLst/>
              <a:ahLst/>
              <a:cxnLst/>
              <a:rect r="r" b="b" t="t" l="l"/>
              <a:pathLst>
                <a:path h="948255" w="845094">
                  <a:moveTo>
                    <a:pt x="18407" y="0"/>
                  </a:moveTo>
                  <a:lnTo>
                    <a:pt x="826687" y="0"/>
                  </a:lnTo>
                  <a:cubicBezTo>
                    <a:pt x="831569" y="0"/>
                    <a:pt x="836251" y="1939"/>
                    <a:pt x="839703" y="5391"/>
                  </a:cubicBezTo>
                  <a:cubicBezTo>
                    <a:pt x="843155" y="8843"/>
                    <a:pt x="845094" y="13525"/>
                    <a:pt x="845094" y="18407"/>
                  </a:cubicBezTo>
                  <a:lnTo>
                    <a:pt x="845094" y="929848"/>
                  </a:lnTo>
                  <a:cubicBezTo>
                    <a:pt x="845094" y="934729"/>
                    <a:pt x="843155" y="939411"/>
                    <a:pt x="839703" y="942863"/>
                  </a:cubicBezTo>
                  <a:cubicBezTo>
                    <a:pt x="836251" y="946315"/>
                    <a:pt x="831569" y="948255"/>
                    <a:pt x="826687" y="948255"/>
                  </a:cubicBezTo>
                  <a:lnTo>
                    <a:pt x="18407" y="948255"/>
                  </a:lnTo>
                  <a:cubicBezTo>
                    <a:pt x="13525" y="948255"/>
                    <a:pt x="8843" y="946315"/>
                    <a:pt x="5391" y="942863"/>
                  </a:cubicBezTo>
                  <a:cubicBezTo>
                    <a:pt x="1939" y="939411"/>
                    <a:pt x="0" y="934729"/>
                    <a:pt x="0" y="929848"/>
                  </a:cubicBezTo>
                  <a:lnTo>
                    <a:pt x="0" y="18407"/>
                  </a:lnTo>
                  <a:cubicBezTo>
                    <a:pt x="0" y="13525"/>
                    <a:pt x="1939" y="8843"/>
                    <a:pt x="5391" y="5391"/>
                  </a:cubicBezTo>
                  <a:cubicBezTo>
                    <a:pt x="8843" y="1939"/>
                    <a:pt x="13525" y="0"/>
                    <a:pt x="18407" y="0"/>
                  </a:cubicBezTo>
                  <a:close/>
                </a:path>
              </a:pathLst>
            </a:custGeom>
            <a:solidFill>
              <a:srgbClr val="020668"/>
            </a:solidFill>
            <a:ln cap="sq">
              <a:noFill/>
              <a:prstDash val="solid"/>
              <a:miter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85725"/>
              <a:ext cx="845094" cy="10339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80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291958" y="2957371"/>
            <a:ext cx="11838161" cy="4764860"/>
          </a:xfrm>
          <a:custGeom>
            <a:avLst/>
            <a:gdLst/>
            <a:ahLst/>
            <a:cxnLst/>
            <a:rect r="r" b="b" t="t" l="l"/>
            <a:pathLst>
              <a:path h="4764860" w="11838161">
                <a:moveTo>
                  <a:pt x="0" y="0"/>
                </a:moveTo>
                <a:lnTo>
                  <a:pt x="11838161" y="0"/>
                </a:lnTo>
                <a:lnTo>
                  <a:pt x="11838161" y="4764860"/>
                </a:lnTo>
                <a:lnTo>
                  <a:pt x="0" y="47648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13372926" y="1692604"/>
            <a:ext cx="3924342" cy="20218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80"/>
              </a:lnSpc>
            </a:pPr>
            <a:r>
              <a:rPr lang="en-US" sz="2000" b="true">
                <a:solidFill>
                  <a:srgbClr val="FFFFFF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For Candidate</a:t>
            </a:r>
          </a:p>
          <a:p>
            <a:pPr algn="l" marL="431805" indent="-215903" lvl="1">
              <a:lnSpc>
                <a:spcPts val="3280"/>
              </a:lnSpc>
              <a:buFont typeface="Arial"/>
              <a:buChar char="•"/>
            </a:pPr>
            <a:r>
              <a:rPr lang="en-US" b="true" sz="2000">
                <a:solidFill>
                  <a:srgbClr val="FFFFFF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Pay for each course: 20$</a:t>
            </a:r>
          </a:p>
          <a:p>
            <a:pPr algn="l" marL="431805" indent="-215903" lvl="1">
              <a:lnSpc>
                <a:spcPts val="3280"/>
              </a:lnSpc>
              <a:buFont typeface="Arial"/>
              <a:buChar char="•"/>
            </a:pPr>
            <a:r>
              <a:rPr lang="en-US" b="true" sz="2000">
                <a:solidFill>
                  <a:srgbClr val="FFFFFF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Subcription membership: 100$</a:t>
            </a:r>
          </a:p>
          <a:p>
            <a:pPr algn="l" marL="431805" indent="-215903" lvl="1">
              <a:lnSpc>
                <a:spcPts val="3280"/>
              </a:lnSpc>
              <a:buFont typeface="Arial"/>
              <a:buChar char="•"/>
            </a:pPr>
            <a:r>
              <a:rPr lang="en-US" b="true" sz="2000">
                <a:solidFill>
                  <a:srgbClr val="FFFFFF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Career management: 300$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3372926" y="4260641"/>
            <a:ext cx="4036987" cy="4479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80"/>
              </a:lnSpc>
            </a:pPr>
            <a:r>
              <a:rPr lang="en-US" sz="2000" b="true">
                <a:solidFill>
                  <a:srgbClr val="FFFFFF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For Businesss Client</a:t>
            </a:r>
          </a:p>
          <a:p>
            <a:pPr algn="l" marL="431805" indent="-215903" lvl="1">
              <a:lnSpc>
                <a:spcPts val="328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Muli Regular"/>
                <a:ea typeface="Muli Regular"/>
                <a:cs typeface="Muli Regular"/>
                <a:sym typeface="Muli Regular"/>
              </a:rPr>
              <a:t>Training service</a:t>
            </a:r>
          </a:p>
          <a:p>
            <a:pPr algn="l">
              <a:lnSpc>
                <a:spcPts val="3280"/>
              </a:lnSpc>
            </a:pPr>
            <a:r>
              <a:rPr lang="en-US" sz="2000">
                <a:solidFill>
                  <a:srgbClr val="FFFFFF"/>
                </a:solidFill>
                <a:latin typeface="Muli Regular"/>
                <a:ea typeface="Muli Regular"/>
                <a:cs typeface="Muli Regular"/>
                <a:sym typeface="Muli Regular"/>
              </a:rPr>
              <a:t>      + Online: 10$ - 60$/User/Year</a:t>
            </a:r>
          </a:p>
          <a:p>
            <a:pPr algn="l">
              <a:lnSpc>
                <a:spcPts val="3280"/>
              </a:lnSpc>
            </a:pPr>
            <a:r>
              <a:rPr lang="en-US" sz="2000">
                <a:solidFill>
                  <a:srgbClr val="FFFFFF"/>
                </a:solidFill>
                <a:latin typeface="Muli Regular"/>
                <a:ea typeface="Muli Regular"/>
                <a:cs typeface="Muli Regular"/>
                <a:sym typeface="Muli Regular"/>
              </a:rPr>
              <a:t>      + Blended: </a:t>
            </a:r>
            <a:r>
              <a:rPr lang="en-US" sz="2000">
                <a:solidFill>
                  <a:srgbClr val="FFFFFF"/>
                </a:solidFill>
                <a:latin typeface="Muli Regular"/>
                <a:ea typeface="Muli Regular"/>
                <a:cs typeface="Muli Regular"/>
                <a:sym typeface="Muli Regular"/>
              </a:rPr>
              <a:t>2000$/2days</a:t>
            </a:r>
          </a:p>
          <a:p>
            <a:pPr algn="l" marL="431805" indent="-215903" lvl="1">
              <a:lnSpc>
                <a:spcPts val="328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Muli Regular"/>
                <a:ea typeface="Muli Regular"/>
                <a:cs typeface="Muli Regular"/>
                <a:sym typeface="Muli Regular"/>
              </a:rPr>
              <a:t>LMS Software: 300 - 10.000$/Year</a:t>
            </a:r>
          </a:p>
          <a:p>
            <a:pPr algn="l" marL="431805" indent="-215903" lvl="1">
              <a:lnSpc>
                <a:spcPts val="328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Muli Regular"/>
                <a:ea typeface="Muli Regular"/>
                <a:cs typeface="Muli Regular"/>
                <a:sym typeface="Muli Regular"/>
              </a:rPr>
              <a:t>L&amp;D consulting service: 700 - 10,000$/Deal</a:t>
            </a:r>
          </a:p>
          <a:p>
            <a:pPr algn="l" marL="431805" indent="-215903" lvl="1">
              <a:lnSpc>
                <a:spcPts val="328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Muli Regular"/>
                <a:ea typeface="Muli Regular"/>
                <a:cs typeface="Muli Regular"/>
                <a:sym typeface="Muli Regular"/>
              </a:rPr>
              <a:t>Recruitment service: 300 - 2,000$/successful job matching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7633352" cy="434914"/>
            <a:chOff x="0" y="0"/>
            <a:chExt cx="23511136" cy="579885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23210750" y="0"/>
              <a:ext cx="300387" cy="498567"/>
            </a:xfrm>
            <a:custGeom>
              <a:avLst/>
              <a:gdLst/>
              <a:ahLst/>
              <a:cxnLst/>
              <a:rect r="r" b="b" t="t" l="l"/>
              <a:pathLst>
                <a:path h="498567" w="300387">
                  <a:moveTo>
                    <a:pt x="300386" y="0"/>
                  </a:moveTo>
                  <a:lnTo>
                    <a:pt x="0" y="0"/>
                  </a:lnTo>
                  <a:lnTo>
                    <a:pt x="0" y="498567"/>
                  </a:lnTo>
                  <a:lnTo>
                    <a:pt x="300386" y="498567"/>
                  </a:lnTo>
                  <a:lnTo>
                    <a:pt x="300386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21060946" y="76200"/>
              <a:ext cx="1725675" cy="455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42"/>
                </a:lnSpc>
              </a:pPr>
              <a:r>
                <a:rPr lang="en-US" b="true" sz="2632">
                  <a:solidFill>
                    <a:srgbClr val="535455"/>
                  </a:solidFill>
                  <a:latin typeface="Muli Bold"/>
                  <a:ea typeface="Muli Bold"/>
                  <a:cs typeface="Muli Bold"/>
                  <a:sym typeface="Muli Bold"/>
                </a:rPr>
                <a:t>NEXT</a:t>
              </a:r>
            </a:p>
          </p:txBody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16256000" cy="579885"/>
              <a:chOff x="0" y="0"/>
              <a:chExt cx="3211062" cy="114545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211062" cy="114545"/>
              </a:xfrm>
              <a:custGeom>
                <a:avLst/>
                <a:gdLst/>
                <a:ahLst/>
                <a:cxnLst/>
                <a:rect r="r" b="b" t="t" l="l"/>
                <a:pathLst>
                  <a:path h="114545" w="3211062">
                    <a:moveTo>
                      <a:pt x="0" y="0"/>
                    </a:moveTo>
                    <a:lnTo>
                      <a:pt x="3211062" y="0"/>
                    </a:lnTo>
                    <a:lnTo>
                      <a:pt x="3211062" y="114545"/>
                    </a:lnTo>
                    <a:lnTo>
                      <a:pt x="0" y="114545"/>
                    </a:lnTo>
                    <a:close/>
                  </a:path>
                </a:pathLst>
              </a:custGeom>
              <a:solidFill>
                <a:srgbClr val="DA1C5C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76200"/>
                <a:ext cx="3211062" cy="3834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1371600" y="5675"/>
              <a:ext cx="9763233" cy="482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80"/>
                </a:lnSpc>
              </a:pPr>
              <a:r>
                <a:rPr lang="en-US" sz="2000" i="true">
                  <a:solidFill>
                    <a:srgbClr val="FFFFFF"/>
                  </a:solidFill>
                  <a:latin typeface="Muli Regular Italics"/>
                  <a:ea typeface="Muli Regular Italics"/>
                  <a:cs typeface="Muli Regular Italics"/>
                  <a:sym typeface="Muli Regular Italics"/>
                </a:rPr>
                <a:t>Rewriting the Future of Your Organization and Your Life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768616" y="696060"/>
            <a:ext cx="569537" cy="49369"/>
            <a:chOff x="0" y="0"/>
            <a:chExt cx="150001" cy="1300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01" cy="13002"/>
            </a:xfrm>
            <a:custGeom>
              <a:avLst/>
              <a:gdLst/>
              <a:ahLst/>
              <a:cxnLst/>
              <a:rect r="r" b="b" t="t" l="l"/>
              <a:pathLst>
                <a:path h="13002" w="150001">
                  <a:moveTo>
                    <a:pt x="0" y="0"/>
                  </a:moveTo>
                  <a:lnTo>
                    <a:pt x="150001" y="0"/>
                  </a:lnTo>
                  <a:lnTo>
                    <a:pt x="150001" y="13002"/>
                  </a:lnTo>
                  <a:lnTo>
                    <a:pt x="0" y="13002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150001" cy="130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291958" y="533399"/>
            <a:ext cx="6835557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DA1C5C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GIẢI PHÁP CỦA GITIHO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5965048" y="616952"/>
            <a:ext cx="1668304" cy="556797"/>
          </a:xfrm>
          <a:custGeom>
            <a:avLst/>
            <a:gdLst/>
            <a:ahLst/>
            <a:cxnLst/>
            <a:rect r="r" b="b" t="t" l="l"/>
            <a:pathLst>
              <a:path h="556797" w="1668304">
                <a:moveTo>
                  <a:pt x="0" y="0"/>
                </a:moveTo>
                <a:lnTo>
                  <a:pt x="1668304" y="0"/>
                </a:lnTo>
                <a:lnTo>
                  <a:pt x="1668304" y="556796"/>
                </a:lnTo>
                <a:lnTo>
                  <a:pt x="0" y="556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2191722" y="0"/>
            <a:ext cx="6096278" cy="280623"/>
            <a:chOff x="0" y="0"/>
            <a:chExt cx="8128370" cy="374164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0"/>
              <a:ext cx="8128370" cy="374164"/>
              <a:chOff x="0" y="0"/>
              <a:chExt cx="1605604" cy="73909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1605604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1605604">
                    <a:moveTo>
                      <a:pt x="0" y="0"/>
                    </a:moveTo>
                    <a:lnTo>
                      <a:pt x="1605604" y="0"/>
                    </a:lnTo>
                    <a:lnTo>
                      <a:pt x="1605604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100072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76200"/>
                <a:ext cx="1605604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0" y="0"/>
              <a:ext cx="2276210" cy="374164"/>
              <a:chOff x="0" y="0"/>
              <a:chExt cx="449622" cy="73909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449622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449622">
                    <a:moveTo>
                      <a:pt x="0" y="0"/>
                    </a:moveTo>
                    <a:lnTo>
                      <a:pt x="449622" y="0"/>
                    </a:lnTo>
                    <a:lnTo>
                      <a:pt x="449622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0006A2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76200"/>
                <a:ext cx="449622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</p:grpSp>
      <p:grpSp>
        <p:nvGrpSpPr>
          <p:cNvPr name="Group 21" id="21"/>
          <p:cNvGrpSpPr/>
          <p:nvPr/>
        </p:nvGrpSpPr>
        <p:grpSpPr>
          <a:xfrm rot="0">
            <a:off x="1608447" y="3475206"/>
            <a:ext cx="5232302" cy="507479"/>
            <a:chOff x="0" y="0"/>
            <a:chExt cx="1517650" cy="14719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517650" cy="147196"/>
            </a:xfrm>
            <a:custGeom>
              <a:avLst/>
              <a:gdLst/>
              <a:ahLst/>
              <a:cxnLst/>
              <a:rect r="r" b="b" t="t" l="l"/>
              <a:pathLst>
                <a:path h="147196" w="1517650">
                  <a:moveTo>
                    <a:pt x="758825" y="0"/>
                  </a:moveTo>
                  <a:lnTo>
                    <a:pt x="1517650" y="147196"/>
                  </a:lnTo>
                  <a:lnTo>
                    <a:pt x="0" y="147196"/>
                  </a:lnTo>
                  <a:lnTo>
                    <a:pt x="758825" y="0"/>
                  </a:lnTo>
                  <a:close/>
                </a:path>
              </a:pathLst>
            </a:custGeom>
            <a:solidFill>
              <a:srgbClr val="42458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237133" y="-17384"/>
              <a:ext cx="1043384" cy="154066"/>
            </a:xfrm>
            <a:prstGeom prst="rect">
              <a:avLst/>
            </a:prstGeom>
          </p:spPr>
          <p:txBody>
            <a:bodyPr anchor="ctr" rtlCol="false" tIns="61862" lIns="61862" bIns="61862" rIns="61862"/>
            <a:lstStyle/>
            <a:p>
              <a:pPr algn="ctr">
                <a:lnSpc>
                  <a:spcPts val="3280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988056" y="4294044"/>
            <a:ext cx="896494" cy="2082780"/>
            <a:chOff x="0" y="0"/>
            <a:chExt cx="260032" cy="60411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60032" cy="604119"/>
            </a:xfrm>
            <a:custGeom>
              <a:avLst/>
              <a:gdLst/>
              <a:ahLst/>
              <a:cxnLst/>
              <a:rect r="r" b="b" t="t" l="l"/>
              <a:pathLst>
                <a:path h="604119" w="260032">
                  <a:moveTo>
                    <a:pt x="86358" y="0"/>
                  </a:moveTo>
                  <a:lnTo>
                    <a:pt x="173674" y="0"/>
                  </a:lnTo>
                  <a:cubicBezTo>
                    <a:pt x="221368" y="0"/>
                    <a:pt x="260032" y="38664"/>
                    <a:pt x="260032" y="86358"/>
                  </a:cubicBezTo>
                  <a:lnTo>
                    <a:pt x="260032" y="517761"/>
                  </a:lnTo>
                  <a:cubicBezTo>
                    <a:pt x="260032" y="540664"/>
                    <a:pt x="250933" y="562630"/>
                    <a:pt x="234738" y="578825"/>
                  </a:cubicBezTo>
                  <a:cubicBezTo>
                    <a:pt x="218543" y="595020"/>
                    <a:pt x="196577" y="604119"/>
                    <a:pt x="173674" y="604119"/>
                  </a:cubicBezTo>
                  <a:lnTo>
                    <a:pt x="86358" y="604119"/>
                  </a:lnTo>
                  <a:cubicBezTo>
                    <a:pt x="38664" y="604119"/>
                    <a:pt x="0" y="565455"/>
                    <a:pt x="0" y="517761"/>
                  </a:cubicBezTo>
                  <a:lnTo>
                    <a:pt x="0" y="86358"/>
                  </a:lnTo>
                  <a:cubicBezTo>
                    <a:pt x="0" y="63454"/>
                    <a:pt x="9098" y="41489"/>
                    <a:pt x="25294" y="25294"/>
                  </a:cubicBezTo>
                  <a:cubicBezTo>
                    <a:pt x="41489" y="9098"/>
                    <a:pt x="63454" y="0"/>
                    <a:pt x="86358" y="0"/>
                  </a:cubicBezTo>
                  <a:close/>
                </a:path>
              </a:pathLst>
            </a:custGeom>
            <a:solidFill>
              <a:srgbClr val="42458F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85725"/>
              <a:ext cx="260032" cy="689844"/>
            </a:xfrm>
            <a:prstGeom prst="rect">
              <a:avLst/>
            </a:prstGeom>
          </p:spPr>
          <p:txBody>
            <a:bodyPr anchor="ctr" rtlCol="false" tIns="61862" lIns="61862" bIns="61862" rIns="61862"/>
            <a:lstStyle/>
            <a:p>
              <a:pPr algn="ctr">
                <a:lnSpc>
                  <a:spcPts val="3280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3156256" y="4294044"/>
            <a:ext cx="896494" cy="2082780"/>
            <a:chOff x="0" y="0"/>
            <a:chExt cx="260032" cy="604119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260032" cy="604119"/>
            </a:xfrm>
            <a:custGeom>
              <a:avLst/>
              <a:gdLst/>
              <a:ahLst/>
              <a:cxnLst/>
              <a:rect r="r" b="b" t="t" l="l"/>
              <a:pathLst>
                <a:path h="604119" w="260032">
                  <a:moveTo>
                    <a:pt x="86358" y="0"/>
                  </a:moveTo>
                  <a:lnTo>
                    <a:pt x="173674" y="0"/>
                  </a:lnTo>
                  <a:cubicBezTo>
                    <a:pt x="221368" y="0"/>
                    <a:pt x="260032" y="38664"/>
                    <a:pt x="260032" y="86358"/>
                  </a:cubicBezTo>
                  <a:lnTo>
                    <a:pt x="260032" y="517761"/>
                  </a:lnTo>
                  <a:cubicBezTo>
                    <a:pt x="260032" y="540664"/>
                    <a:pt x="250933" y="562630"/>
                    <a:pt x="234738" y="578825"/>
                  </a:cubicBezTo>
                  <a:cubicBezTo>
                    <a:pt x="218543" y="595020"/>
                    <a:pt x="196577" y="604119"/>
                    <a:pt x="173674" y="604119"/>
                  </a:cubicBezTo>
                  <a:lnTo>
                    <a:pt x="86358" y="604119"/>
                  </a:lnTo>
                  <a:cubicBezTo>
                    <a:pt x="38664" y="604119"/>
                    <a:pt x="0" y="565455"/>
                    <a:pt x="0" y="517761"/>
                  </a:cubicBezTo>
                  <a:lnTo>
                    <a:pt x="0" y="86358"/>
                  </a:lnTo>
                  <a:cubicBezTo>
                    <a:pt x="0" y="63454"/>
                    <a:pt x="9098" y="41489"/>
                    <a:pt x="25294" y="25294"/>
                  </a:cubicBezTo>
                  <a:cubicBezTo>
                    <a:pt x="41489" y="9098"/>
                    <a:pt x="63454" y="0"/>
                    <a:pt x="86358" y="0"/>
                  </a:cubicBezTo>
                  <a:close/>
                </a:path>
              </a:pathLst>
            </a:custGeom>
            <a:solidFill>
              <a:srgbClr val="42458F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85725"/>
              <a:ext cx="260032" cy="689844"/>
            </a:xfrm>
            <a:prstGeom prst="rect">
              <a:avLst/>
            </a:prstGeom>
          </p:spPr>
          <p:txBody>
            <a:bodyPr anchor="ctr" rtlCol="false" tIns="61862" lIns="61862" bIns="61862" rIns="61862"/>
            <a:lstStyle/>
            <a:p>
              <a:pPr algn="ctr">
                <a:lnSpc>
                  <a:spcPts val="3280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4324457" y="4294044"/>
            <a:ext cx="896494" cy="2082780"/>
            <a:chOff x="0" y="0"/>
            <a:chExt cx="260032" cy="604119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260032" cy="604119"/>
            </a:xfrm>
            <a:custGeom>
              <a:avLst/>
              <a:gdLst/>
              <a:ahLst/>
              <a:cxnLst/>
              <a:rect r="r" b="b" t="t" l="l"/>
              <a:pathLst>
                <a:path h="604119" w="260032">
                  <a:moveTo>
                    <a:pt x="86358" y="0"/>
                  </a:moveTo>
                  <a:lnTo>
                    <a:pt x="173674" y="0"/>
                  </a:lnTo>
                  <a:cubicBezTo>
                    <a:pt x="221368" y="0"/>
                    <a:pt x="260032" y="38664"/>
                    <a:pt x="260032" y="86358"/>
                  </a:cubicBezTo>
                  <a:lnTo>
                    <a:pt x="260032" y="517761"/>
                  </a:lnTo>
                  <a:cubicBezTo>
                    <a:pt x="260032" y="540664"/>
                    <a:pt x="250933" y="562630"/>
                    <a:pt x="234738" y="578825"/>
                  </a:cubicBezTo>
                  <a:cubicBezTo>
                    <a:pt x="218543" y="595020"/>
                    <a:pt x="196577" y="604119"/>
                    <a:pt x="173674" y="604119"/>
                  </a:cubicBezTo>
                  <a:lnTo>
                    <a:pt x="86358" y="604119"/>
                  </a:lnTo>
                  <a:cubicBezTo>
                    <a:pt x="38664" y="604119"/>
                    <a:pt x="0" y="565455"/>
                    <a:pt x="0" y="517761"/>
                  </a:cubicBezTo>
                  <a:lnTo>
                    <a:pt x="0" y="86358"/>
                  </a:lnTo>
                  <a:cubicBezTo>
                    <a:pt x="0" y="63454"/>
                    <a:pt x="9098" y="41489"/>
                    <a:pt x="25294" y="25294"/>
                  </a:cubicBezTo>
                  <a:cubicBezTo>
                    <a:pt x="41489" y="9098"/>
                    <a:pt x="63454" y="0"/>
                    <a:pt x="86358" y="0"/>
                  </a:cubicBezTo>
                  <a:close/>
                </a:path>
              </a:pathLst>
            </a:custGeom>
            <a:solidFill>
              <a:srgbClr val="42458F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85725"/>
              <a:ext cx="260032" cy="689844"/>
            </a:xfrm>
            <a:prstGeom prst="rect">
              <a:avLst/>
            </a:prstGeom>
          </p:spPr>
          <p:txBody>
            <a:bodyPr anchor="ctr" rtlCol="false" tIns="61862" lIns="61862" bIns="61862" rIns="61862"/>
            <a:lstStyle/>
            <a:p>
              <a:pPr algn="ctr">
                <a:lnSpc>
                  <a:spcPts val="3280"/>
                </a:lnSpc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5492658" y="4294044"/>
            <a:ext cx="896494" cy="2082780"/>
            <a:chOff x="0" y="0"/>
            <a:chExt cx="260032" cy="604119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260032" cy="604119"/>
            </a:xfrm>
            <a:custGeom>
              <a:avLst/>
              <a:gdLst/>
              <a:ahLst/>
              <a:cxnLst/>
              <a:rect r="r" b="b" t="t" l="l"/>
              <a:pathLst>
                <a:path h="604119" w="260032">
                  <a:moveTo>
                    <a:pt x="86358" y="0"/>
                  </a:moveTo>
                  <a:lnTo>
                    <a:pt x="173674" y="0"/>
                  </a:lnTo>
                  <a:cubicBezTo>
                    <a:pt x="221368" y="0"/>
                    <a:pt x="260032" y="38664"/>
                    <a:pt x="260032" y="86358"/>
                  </a:cubicBezTo>
                  <a:lnTo>
                    <a:pt x="260032" y="517761"/>
                  </a:lnTo>
                  <a:cubicBezTo>
                    <a:pt x="260032" y="540664"/>
                    <a:pt x="250933" y="562630"/>
                    <a:pt x="234738" y="578825"/>
                  </a:cubicBezTo>
                  <a:cubicBezTo>
                    <a:pt x="218543" y="595020"/>
                    <a:pt x="196577" y="604119"/>
                    <a:pt x="173674" y="604119"/>
                  </a:cubicBezTo>
                  <a:lnTo>
                    <a:pt x="86358" y="604119"/>
                  </a:lnTo>
                  <a:cubicBezTo>
                    <a:pt x="38664" y="604119"/>
                    <a:pt x="0" y="565455"/>
                    <a:pt x="0" y="517761"/>
                  </a:cubicBezTo>
                  <a:lnTo>
                    <a:pt x="0" y="86358"/>
                  </a:lnTo>
                  <a:cubicBezTo>
                    <a:pt x="0" y="63454"/>
                    <a:pt x="9098" y="41489"/>
                    <a:pt x="25294" y="25294"/>
                  </a:cubicBezTo>
                  <a:cubicBezTo>
                    <a:pt x="41489" y="9098"/>
                    <a:pt x="63454" y="0"/>
                    <a:pt x="86358" y="0"/>
                  </a:cubicBezTo>
                  <a:close/>
                </a:path>
              </a:pathLst>
            </a:custGeom>
            <a:solidFill>
              <a:srgbClr val="42458F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47625"/>
              <a:ext cx="260032" cy="651744"/>
            </a:xfrm>
            <a:prstGeom prst="rect">
              <a:avLst/>
            </a:prstGeom>
          </p:spPr>
          <p:txBody>
            <a:bodyPr anchor="ctr" rtlCol="false" tIns="61862" lIns="61862" bIns="61862" rIns="61862"/>
            <a:lstStyle/>
            <a:p>
              <a:pPr algn="ctr">
                <a:lnSpc>
                  <a:spcPts val="2132"/>
                </a:lnSpc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608447" y="6688184"/>
            <a:ext cx="5232302" cy="760534"/>
            <a:chOff x="0" y="0"/>
            <a:chExt cx="1517650" cy="220596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517650" cy="220596"/>
            </a:xfrm>
            <a:custGeom>
              <a:avLst/>
              <a:gdLst/>
              <a:ahLst/>
              <a:cxnLst/>
              <a:rect r="r" b="b" t="t" l="l"/>
              <a:pathLst>
                <a:path h="220596" w="1517650">
                  <a:moveTo>
                    <a:pt x="14796" y="0"/>
                  </a:moveTo>
                  <a:lnTo>
                    <a:pt x="1502854" y="0"/>
                  </a:lnTo>
                  <a:cubicBezTo>
                    <a:pt x="1506778" y="0"/>
                    <a:pt x="1510541" y="1559"/>
                    <a:pt x="1513316" y="4334"/>
                  </a:cubicBezTo>
                  <a:cubicBezTo>
                    <a:pt x="1516091" y="7109"/>
                    <a:pt x="1517650" y="10872"/>
                    <a:pt x="1517650" y="14796"/>
                  </a:cubicBezTo>
                  <a:lnTo>
                    <a:pt x="1517650" y="205800"/>
                  </a:lnTo>
                  <a:cubicBezTo>
                    <a:pt x="1517650" y="213971"/>
                    <a:pt x="1511025" y="220596"/>
                    <a:pt x="1502854" y="220596"/>
                  </a:cubicBezTo>
                  <a:lnTo>
                    <a:pt x="14796" y="220596"/>
                  </a:lnTo>
                  <a:cubicBezTo>
                    <a:pt x="10872" y="220596"/>
                    <a:pt x="7109" y="219037"/>
                    <a:pt x="4334" y="216262"/>
                  </a:cubicBezTo>
                  <a:cubicBezTo>
                    <a:pt x="1559" y="213487"/>
                    <a:pt x="0" y="209724"/>
                    <a:pt x="0" y="205800"/>
                  </a:cubicBezTo>
                  <a:lnTo>
                    <a:pt x="0" y="14796"/>
                  </a:lnTo>
                  <a:cubicBezTo>
                    <a:pt x="0" y="10872"/>
                    <a:pt x="1559" y="7109"/>
                    <a:pt x="4334" y="4334"/>
                  </a:cubicBezTo>
                  <a:cubicBezTo>
                    <a:pt x="7109" y="1559"/>
                    <a:pt x="10872" y="0"/>
                    <a:pt x="14796" y="0"/>
                  </a:cubicBezTo>
                  <a:close/>
                </a:path>
              </a:pathLst>
            </a:custGeom>
            <a:solidFill>
              <a:srgbClr val="42458F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85725"/>
              <a:ext cx="1517650" cy="306321"/>
            </a:xfrm>
            <a:prstGeom prst="rect">
              <a:avLst/>
            </a:prstGeom>
          </p:spPr>
          <p:txBody>
            <a:bodyPr anchor="ctr" rtlCol="false" tIns="61862" lIns="61862" bIns="61862" rIns="61862"/>
            <a:lstStyle/>
            <a:p>
              <a:pPr algn="ctr">
                <a:lnSpc>
                  <a:spcPts val="3280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7756815" y="3453720"/>
            <a:ext cx="732938" cy="3973512"/>
            <a:chOff x="0" y="0"/>
            <a:chExt cx="212592" cy="1152533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212592" cy="1152533"/>
            </a:xfrm>
            <a:custGeom>
              <a:avLst/>
              <a:gdLst/>
              <a:ahLst/>
              <a:cxnLst/>
              <a:rect r="r" b="b" t="t" l="l"/>
              <a:pathLst>
                <a:path h="1152533" w="212592">
                  <a:moveTo>
                    <a:pt x="105629" y="0"/>
                  </a:moveTo>
                  <a:lnTo>
                    <a:pt x="106963" y="0"/>
                  </a:lnTo>
                  <a:cubicBezTo>
                    <a:pt x="165300" y="0"/>
                    <a:pt x="212592" y="47292"/>
                    <a:pt x="212592" y="105629"/>
                  </a:cubicBezTo>
                  <a:lnTo>
                    <a:pt x="212592" y="1046904"/>
                  </a:lnTo>
                  <a:cubicBezTo>
                    <a:pt x="212592" y="1105241"/>
                    <a:pt x="165300" y="1152533"/>
                    <a:pt x="106963" y="1152533"/>
                  </a:cubicBezTo>
                  <a:lnTo>
                    <a:pt x="105629" y="1152533"/>
                  </a:lnTo>
                  <a:cubicBezTo>
                    <a:pt x="47292" y="1152533"/>
                    <a:pt x="0" y="1105241"/>
                    <a:pt x="0" y="1046904"/>
                  </a:cubicBezTo>
                  <a:lnTo>
                    <a:pt x="0" y="105629"/>
                  </a:lnTo>
                  <a:cubicBezTo>
                    <a:pt x="0" y="47292"/>
                    <a:pt x="47292" y="0"/>
                    <a:pt x="105629" y="0"/>
                  </a:cubicBezTo>
                  <a:close/>
                </a:path>
              </a:pathLst>
            </a:custGeom>
            <a:solidFill>
              <a:srgbClr val="42458F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85725"/>
              <a:ext cx="212592" cy="1238258"/>
            </a:xfrm>
            <a:prstGeom prst="rect">
              <a:avLst/>
            </a:prstGeom>
          </p:spPr>
          <p:txBody>
            <a:bodyPr anchor="ctr" rtlCol="false" tIns="61862" lIns="61862" bIns="61862" rIns="61862"/>
            <a:lstStyle/>
            <a:p>
              <a:pPr algn="ctr">
                <a:lnSpc>
                  <a:spcPts val="3280"/>
                </a:lnSpc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0808404" y="3453720"/>
            <a:ext cx="896494" cy="3973512"/>
            <a:chOff x="0" y="0"/>
            <a:chExt cx="260032" cy="1152533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260032" cy="1152533"/>
            </a:xfrm>
            <a:custGeom>
              <a:avLst/>
              <a:gdLst/>
              <a:ahLst/>
              <a:cxnLst/>
              <a:rect r="r" b="b" t="t" l="l"/>
              <a:pathLst>
                <a:path h="1152533" w="260032">
                  <a:moveTo>
                    <a:pt x="86358" y="0"/>
                  </a:moveTo>
                  <a:lnTo>
                    <a:pt x="173674" y="0"/>
                  </a:lnTo>
                  <a:cubicBezTo>
                    <a:pt x="221368" y="0"/>
                    <a:pt x="260032" y="38664"/>
                    <a:pt x="260032" y="86358"/>
                  </a:cubicBezTo>
                  <a:lnTo>
                    <a:pt x="260032" y="1066175"/>
                  </a:lnTo>
                  <a:cubicBezTo>
                    <a:pt x="260032" y="1089079"/>
                    <a:pt x="250933" y="1111044"/>
                    <a:pt x="234738" y="1127239"/>
                  </a:cubicBezTo>
                  <a:cubicBezTo>
                    <a:pt x="218543" y="1143435"/>
                    <a:pt x="196577" y="1152533"/>
                    <a:pt x="173674" y="1152533"/>
                  </a:cubicBezTo>
                  <a:lnTo>
                    <a:pt x="86358" y="1152533"/>
                  </a:lnTo>
                  <a:cubicBezTo>
                    <a:pt x="63454" y="1152533"/>
                    <a:pt x="41489" y="1143435"/>
                    <a:pt x="25294" y="1127239"/>
                  </a:cubicBezTo>
                  <a:cubicBezTo>
                    <a:pt x="9098" y="1111044"/>
                    <a:pt x="0" y="1089079"/>
                    <a:pt x="0" y="1066175"/>
                  </a:cubicBezTo>
                  <a:lnTo>
                    <a:pt x="0" y="86358"/>
                  </a:lnTo>
                  <a:cubicBezTo>
                    <a:pt x="0" y="63454"/>
                    <a:pt x="9098" y="41489"/>
                    <a:pt x="25294" y="25294"/>
                  </a:cubicBezTo>
                  <a:cubicBezTo>
                    <a:pt x="41489" y="9098"/>
                    <a:pt x="63454" y="0"/>
                    <a:pt x="86358" y="0"/>
                  </a:cubicBez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0" y="-85725"/>
              <a:ext cx="260032" cy="1238258"/>
            </a:xfrm>
            <a:prstGeom prst="rect">
              <a:avLst/>
            </a:prstGeom>
          </p:spPr>
          <p:txBody>
            <a:bodyPr anchor="ctr" rtlCol="false" tIns="61862" lIns="61862" bIns="61862" rIns="61862"/>
            <a:lstStyle/>
            <a:p>
              <a:pPr algn="ctr">
                <a:lnSpc>
                  <a:spcPts val="3280"/>
                </a:lnSpc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2556603" y="3432234"/>
            <a:ext cx="896494" cy="3973512"/>
            <a:chOff x="0" y="0"/>
            <a:chExt cx="260032" cy="1152533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260032" cy="1152533"/>
            </a:xfrm>
            <a:custGeom>
              <a:avLst/>
              <a:gdLst/>
              <a:ahLst/>
              <a:cxnLst/>
              <a:rect r="r" b="b" t="t" l="l"/>
              <a:pathLst>
                <a:path h="1152533" w="260032">
                  <a:moveTo>
                    <a:pt x="86358" y="0"/>
                  </a:moveTo>
                  <a:lnTo>
                    <a:pt x="173674" y="0"/>
                  </a:lnTo>
                  <a:cubicBezTo>
                    <a:pt x="221368" y="0"/>
                    <a:pt x="260032" y="38664"/>
                    <a:pt x="260032" y="86358"/>
                  </a:cubicBezTo>
                  <a:lnTo>
                    <a:pt x="260032" y="1066175"/>
                  </a:lnTo>
                  <a:cubicBezTo>
                    <a:pt x="260032" y="1089079"/>
                    <a:pt x="250933" y="1111044"/>
                    <a:pt x="234738" y="1127239"/>
                  </a:cubicBezTo>
                  <a:cubicBezTo>
                    <a:pt x="218543" y="1143435"/>
                    <a:pt x="196577" y="1152533"/>
                    <a:pt x="173674" y="1152533"/>
                  </a:cubicBezTo>
                  <a:lnTo>
                    <a:pt x="86358" y="1152533"/>
                  </a:lnTo>
                  <a:cubicBezTo>
                    <a:pt x="63454" y="1152533"/>
                    <a:pt x="41489" y="1143435"/>
                    <a:pt x="25294" y="1127239"/>
                  </a:cubicBezTo>
                  <a:cubicBezTo>
                    <a:pt x="9098" y="1111044"/>
                    <a:pt x="0" y="1089079"/>
                    <a:pt x="0" y="1066175"/>
                  </a:cubicBezTo>
                  <a:lnTo>
                    <a:pt x="0" y="86358"/>
                  </a:lnTo>
                  <a:cubicBezTo>
                    <a:pt x="0" y="63454"/>
                    <a:pt x="9098" y="41489"/>
                    <a:pt x="25294" y="25294"/>
                  </a:cubicBezTo>
                  <a:cubicBezTo>
                    <a:pt x="41489" y="9098"/>
                    <a:pt x="63454" y="0"/>
                    <a:pt x="86358" y="0"/>
                  </a:cubicBezTo>
                  <a:close/>
                </a:path>
              </a:pathLst>
            </a:custGeom>
            <a:solidFill>
              <a:srgbClr val="42458F"/>
            </a:solid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85725"/>
              <a:ext cx="260032" cy="1238258"/>
            </a:xfrm>
            <a:prstGeom prst="rect">
              <a:avLst/>
            </a:prstGeom>
          </p:spPr>
          <p:txBody>
            <a:bodyPr anchor="ctr" rtlCol="false" tIns="61862" lIns="61862" bIns="61862" rIns="61862"/>
            <a:lstStyle/>
            <a:p>
              <a:pPr algn="ctr">
                <a:lnSpc>
                  <a:spcPts val="3280"/>
                </a:lnSpc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4117136" y="3410748"/>
            <a:ext cx="2562418" cy="3973512"/>
            <a:chOff x="0" y="0"/>
            <a:chExt cx="743240" cy="1152533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743240" cy="1152533"/>
            </a:xfrm>
            <a:custGeom>
              <a:avLst/>
              <a:gdLst/>
              <a:ahLst/>
              <a:cxnLst/>
              <a:rect r="r" b="b" t="t" l="l"/>
              <a:pathLst>
                <a:path h="1152533" w="743240">
                  <a:moveTo>
                    <a:pt x="66469" y="0"/>
                  </a:moveTo>
                  <a:lnTo>
                    <a:pt x="676770" y="0"/>
                  </a:lnTo>
                  <a:cubicBezTo>
                    <a:pt x="713480" y="0"/>
                    <a:pt x="743240" y="29759"/>
                    <a:pt x="743240" y="66469"/>
                  </a:cubicBezTo>
                  <a:lnTo>
                    <a:pt x="743240" y="1086064"/>
                  </a:lnTo>
                  <a:cubicBezTo>
                    <a:pt x="743240" y="1122774"/>
                    <a:pt x="713480" y="1152533"/>
                    <a:pt x="676770" y="1152533"/>
                  </a:cubicBezTo>
                  <a:lnTo>
                    <a:pt x="66469" y="1152533"/>
                  </a:lnTo>
                  <a:cubicBezTo>
                    <a:pt x="29759" y="1152533"/>
                    <a:pt x="0" y="1122774"/>
                    <a:pt x="0" y="1086064"/>
                  </a:cubicBezTo>
                  <a:lnTo>
                    <a:pt x="0" y="66469"/>
                  </a:lnTo>
                  <a:cubicBezTo>
                    <a:pt x="0" y="29759"/>
                    <a:pt x="29759" y="0"/>
                    <a:pt x="6646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rnd">
              <a:solidFill>
                <a:srgbClr val="6D6E71"/>
              </a:solidFill>
              <a:prstDash val="dash"/>
              <a:round/>
            </a:ln>
          </p:spPr>
        </p:sp>
        <p:sp>
          <p:nvSpPr>
            <p:cNvPr name="TextBox 50" id="50"/>
            <p:cNvSpPr txBox="true"/>
            <p:nvPr/>
          </p:nvSpPr>
          <p:spPr>
            <a:xfrm>
              <a:off x="0" y="-47625"/>
              <a:ext cx="743240" cy="1200158"/>
            </a:xfrm>
            <a:prstGeom prst="rect">
              <a:avLst/>
            </a:prstGeom>
          </p:spPr>
          <p:txBody>
            <a:bodyPr anchor="ctr" rtlCol="false" tIns="61862" lIns="61862" bIns="61862" rIns="61862"/>
            <a:lstStyle/>
            <a:p>
              <a:pPr algn="ctr">
                <a:lnSpc>
                  <a:spcPts val="2132"/>
                </a:lnSpc>
              </a:pP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4344156" y="6520148"/>
            <a:ext cx="2103438" cy="741089"/>
            <a:chOff x="0" y="0"/>
            <a:chExt cx="610111" cy="214956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610111" cy="214956"/>
            </a:xfrm>
            <a:custGeom>
              <a:avLst/>
              <a:gdLst/>
              <a:ahLst/>
              <a:cxnLst/>
              <a:rect r="r" b="b" t="t" l="l"/>
              <a:pathLst>
                <a:path h="214956" w="610111">
                  <a:moveTo>
                    <a:pt x="36806" y="0"/>
                  </a:moveTo>
                  <a:lnTo>
                    <a:pt x="573305" y="0"/>
                  </a:lnTo>
                  <a:cubicBezTo>
                    <a:pt x="593632" y="0"/>
                    <a:pt x="610111" y="16479"/>
                    <a:pt x="610111" y="36806"/>
                  </a:cubicBezTo>
                  <a:lnTo>
                    <a:pt x="610111" y="178150"/>
                  </a:lnTo>
                  <a:cubicBezTo>
                    <a:pt x="610111" y="198477"/>
                    <a:pt x="593632" y="214956"/>
                    <a:pt x="573305" y="214956"/>
                  </a:cubicBezTo>
                  <a:lnTo>
                    <a:pt x="36806" y="214956"/>
                  </a:lnTo>
                  <a:cubicBezTo>
                    <a:pt x="16479" y="214956"/>
                    <a:pt x="0" y="198477"/>
                    <a:pt x="0" y="178150"/>
                  </a:cubicBezTo>
                  <a:lnTo>
                    <a:pt x="0" y="36806"/>
                  </a:lnTo>
                  <a:cubicBezTo>
                    <a:pt x="0" y="16479"/>
                    <a:pt x="16479" y="0"/>
                    <a:pt x="36806" y="0"/>
                  </a:cubicBezTo>
                  <a:close/>
                </a:path>
              </a:pathLst>
            </a:custGeom>
            <a:solidFill>
              <a:srgbClr val="42458F"/>
            </a:solidFill>
            <a:ln cap="sq">
              <a:noFill/>
              <a:prstDash val="solid"/>
              <a:miter/>
            </a:ln>
          </p:spPr>
        </p:sp>
        <p:sp>
          <p:nvSpPr>
            <p:cNvPr name="TextBox 53" id="53"/>
            <p:cNvSpPr txBox="true"/>
            <p:nvPr/>
          </p:nvSpPr>
          <p:spPr>
            <a:xfrm>
              <a:off x="0" y="-47625"/>
              <a:ext cx="610111" cy="262581"/>
            </a:xfrm>
            <a:prstGeom prst="rect">
              <a:avLst/>
            </a:prstGeom>
          </p:spPr>
          <p:txBody>
            <a:bodyPr anchor="ctr" rtlCol="false" tIns="61862" lIns="61862" bIns="61862" rIns="61862"/>
            <a:lstStyle/>
            <a:p>
              <a:pPr algn="ctr">
                <a:lnSpc>
                  <a:spcPts val="2132"/>
                </a:lnSpc>
              </a:pPr>
              <a:r>
                <a:rPr lang="en-US" sz="1300">
                  <a:solidFill>
                    <a:srgbClr val="FFFFFF"/>
                  </a:solidFill>
                  <a:latin typeface="Muli Regular"/>
                  <a:ea typeface="Muli Regular"/>
                  <a:cs typeface="Muli Regular"/>
                  <a:sym typeface="Muli Regular"/>
                </a:rPr>
                <a:t>Khung năng lực</a:t>
              </a:r>
            </a:p>
          </p:txBody>
        </p:sp>
      </p:grpSp>
      <p:sp>
        <p:nvSpPr>
          <p:cNvPr name="TextBox 54" id="54"/>
          <p:cNvSpPr txBox="true"/>
          <p:nvPr/>
        </p:nvSpPr>
        <p:spPr>
          <a:xfrm rot="0">
            <a:off x="2926656" y="3633884"/>
            <a:ext cx="2444304" cy="279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32"/>
              </a:lnSpc>
            </a:pPr>
            <a:r>
              <a:rPr lang="en-US" sz="1666" b="true">
                <a:solidFill>
                  <a:srgbClr val="FFFFFF"/>
                </a:solidFill>
                <a:latin typeface="Muli Bold"/>
                <a:ea typeface="Muli Bold"/>
                <a:cs typeface="Muli Bold"/>
                <a:sym typeface="Muli Bold"/>
              </a:rPr>
              <a:t>Mục tiêu KD</a:t>
            </a:r>
          </a:p>
        </p:txBody>
      </p:sp>
      <p:sp>
        <p:nvSpPr>
          <p:cNvPr name="TextBox 55" id="55"/>
          <p:cNvSpPr txBox="true"/>
          <p:nvPr/>
        </p:nvSpPr>
        <p:spPr>
          <a:xfrm rot="-5400000">
            <a:off x="1753411" y="5136240"/>
            <a:ext cx="1345787" cy="279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32"/>
              </a:lnSpc>
            </a:pPr>
            <a:r>
              <a:rPr lang="en-US" sz="1666" b="true">
                <a:solidFill>
                  <a:srgbClr val="FFFFFF"/>
                </a:solidFill>
                <a:latin typeface="Muli Bold"/>
                <a:ea typeface="Muli Bold"/>
                <a:cs typeface="Muli Bold"/>
                <a:sym typeface="Muli Bold"/>
              </a:rPr>
              <a:t>Khách hàng</a:t>
            </a:r>
          </a:p>
        </p:txBody>
      </p:sp>
      <p:sp>
        <p:nvSpPr>
          <p:cNvPr name="TextBox 56" id="56"/>
          <p:cNvSpPr txBox="true"/>
          <p:nvPr/>
        </p:nvSpPr>
        <p:spPr>
          <a:xfrm rot="-5400000">
            <a:off x="3016924" y="5232462"/>
            <a:ext cx="1153342" cy="279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32"/>
              </a:lnSpc>
            </a:pPr>
            <a:r>
              <a:rPr lang="en-US" sz="1666" b="true">
                <a:solidFill>
                  <a:srgbClr val="FFFFFF"/>
                </a:solidFill>
                <a:latin typeface="Muli Bold"/>
                <a:ea typeface="Muli Bold"/>
                <a:cs typeface="Muli Bold"/>
                <a:sym typeface="Muli Bold"/>
              </a:rPr>
              <a:t>Tài chính</a:t>
            </a:r>
          </a:p>
        </p:txBody>
      </p:sp>
      <p:sp>
        <p:nvSpPr>
          <p:cNvPr name="TextBox 57" id="57"/>
          <p:cNvSpPr txBox="true"/>
          <p:nvPr/>
        </p:nvSpPr>
        <p:spPr>
          <a:xfrm rot="-5400000">
            <a:off x="3826192" y="5232462"/>
            <a:ext cx="1868742" cy="279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32"/>
              </a:lnSpc>
            </a:pPr>
            <a:r>
              <a:rPr lang="en-US" sz="1666" b="true">
                <a:solidFill>
                  <a:srgbClr val="FFFFFF"/>
                </a:solidFill>
                <a:latin typeface="Muli Bold"/>
                <a:ea typeface="Muli Bold"/>
                <a:cs typeface="Muli Bold"/>
                <a:sym typeface="Muli Bold"/>
              </a:rPr>
              <a:t>Quy trình</a:t>
            </a:r>
          </a:p>
        </p:txBody>
      </p:sp>
      <p:sp>
        <p:nvSpPr>
          <p:cNvPr name="TextBox 58" id="58"/>
          <p:cNvSpPr txBox="true"/>
          <p:nvPr/>
        </p:nvSpPr>
        <p:spPr>
          <a:xfrm rot="-5400000">
            <a:off x="5084436" y="5220850"/>
            <a:ext cx="1654704" cy="3024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2"/>
              </a:lnSpc>
            </a:pPr>
            <a:r>
              <a:rPr lang="en-US" sz="1816" b="true">
                <a:solidFill>
                  <a:srgbClr val="FFFFFF"/>
                </a:solidFill>
                <a:latin typeface="Muli Bold"/>
                <a:ea typeface="Muli Bold"/>
                <a:cs typeface="Muli Bold"/>
                <a:sym typeface="Muli Bold"/>
              </a:rPr>
              <a:t>L&amp;D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1608447" y="6917927"/>
            <a:ext cx="5232302" cy="279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32"/>
              </a:lnSpc>
            </a:pPr>
            <a:r>
              <a:rPr lang="en-US" sz="1666" b="true">
                <a:solidFill>
                  <a:srgbClr val="FFFFFF"/>
                </a:solidFill>
                <a:latin typeface="Muli Bold"/>
                <a:ea typeface="Muli Bold"/>
                <a:cs typeface="Muli Bold"/>
                <a:sym typeface="Muli Bold"/>
              </a:rPr>
              <a:t>Văn hoá doanh nghiệp</a:t>
            </a:r>
          </a:p>
        </p:txBody>
      </p:sp>
      <p:sp>
        <p:nvSpPr>
          <p:cNvPr name="TextBox 60" id="60"/>
          <p:cNvSpPr txBox="true"/>
          <p:nvPr/>
        </p:nvSpPr>
        <p:spPr>
          <a:xfrm rot="-5400000">
            <a:off x="7508224" y="5232462"/>
            <a:ext cx="1153342" cy="279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32"/>
              </a:lnSpc>
            </a:pPr>
            <a:r>
              <a:rPr lang="en-US" sz="1666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KPIs</a:t>
            </a:r>
          </a:p>
        </p:txBody>
      </p:sp>
      <p:sp>
        <p:nvSpPr>
          <p:cNvPr name="TextBox 61" id="61"/>
          <p:cNvSpPr txBox="true"/>
          <p:nvPr/>
        </p:nvSpPr>
        <p:spPr>
          <a:xfrm rot="-5400000">
            <a:off x="10104954" y="5189490"/>
            <a:ext cx="2251594" cy="279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32"/>
              </a:lnSpc>
            </a:pPr>
            <a:r>
              <a:rPr lang="en-US" sz="1666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Hành vi then chốt</a:t>
            </a:r>
          </a:p>
        </p:txBody>
      </p:sp>
      <p:sp>
        <p:nvSpPr>
          <p:cNvPr name="TextBox 62" id="62"/>
          <p:cNvSpPr txBox="true"/>
          <p:nvPr/>
        </p:nvSpPr>
        <p:spPr>
          <a:xfrm rot="-5400000">
            <a:off x="11082718" y="5279374"/>
            <a:ext cx="3841722" cy="279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32"/>
              </a:lnSpc>
            </a:pPr>
            <a:r>
              <a:rPr lang="en-US" sz="1666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06 nguồn ảnh hưởng</a:t>
            </a:r>
          </a:p>
        </p:txBody>
      </p:sp>
      <p:grpSp>
        <p:nvGrpSpPr>
          <p:cNvPr name="Group 63" id="63"/>
          <p:cNvGrpSpPr/>
          <p:nvPr/>
        </p:nvGrpSpPr>
        <p:grpSpPr>
          <a:xfrm rot="0">
            <a:off x="14344156" y="5529326"/>
            <a:ext cx="2103438" cy="741089"/>
            <a:chOff x="0" y="0"/>
            <a:chExt cx="610111" cy="214956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610111" cy="214956"/>
            </a:xfrm>
            <a:custGeom>
              <a:avLst/>
              <a:gdLst/>
              <a:ahLst/>
              <a:cxnLst/>
              <a:rect r="r" b="b" t="t" l="l"/>
              <a:pathLst>
                <a:path h="214956" w="610111">
                  <a:moveTo>
                    <a:pt x="36806" y="0"/>
                  </a:moveTo>
                  <a:lnTo>
                    <a:pt x="573305" y="0"/>
                  </a:lnTo>
                  <a:cubicBezTo>
                    <a:pt x="593632" y="0"/>
                    <a:pt x="610111" y="16479"/>
                    <a:pt x="610111" y="36806"/>
                  </a:cubicBezTo>
                  <a:lnTo>
                    <a:pt x="610111" y="178150"/>
                  </a:lnTo>
                  <a:cubicBezTo>
                    <a:pt x="610111" y="198477"/>
                    <a:pt x="593632" y="214956"/>
                    <a:pt x="573305" y="214956"/>
                  </a:cubicBezTo>
                  <a:lnTo>
                    <a:pt x="36806" y="214956"/>
                  </a:lnTo>
                  <a:cubicBezTo>
                    <a:pt x="16479" y="214956"/>
                    <a:pt x="0" y="198477"/>
                    <a:pt x="0" y="178150"/>
                  </a:cubicBezTo>
                  <a:lnTo>
                    <a:pt x="0" y="36806"/>
                  </a:lnTo>
                  <a:cubicBezTo>
                    <a:pt x="0" y="16479"/>
                    <a:pt x="16479" y="0"/>
                    <a:pt x="36806" y="0"/>
                  </a:cubicBezTo>
                  <a:close/>
                </a:path>
              </a:pathLst>
            </a:custGeom>
            <a:solidFill>
              <a:srgbClr val="DA1C5C"/>
            </a:solidFill>
            <a:ln cap="sq">
              <a:noFill/>
              <a:prstDash val="solid"/>
              <a:miter/>
            </a:ln>
          </p:spPr>
        </p:sp>
        <p:sp>
          <p:nvSpPr>
            <p:cNvPr name="TextBox 65" id="65"/>
            <p:cNvSpPr txBox="true"/>
            <p:nvPr/>
          </p:nvSpPr>
          <p:spPr>
            <a:xfrm>
              <a:off x="0" y="-47625"/>
              <a:ext cx="610111" cy="262581"/>
            </a:xfrm>
            <a:prstGeom prst="rect">
              <a:avLst/>
            </a:prstGeom>
          </p:spPr>
          <p:txBody>
            <a:bodyPr anchor="ctr" rtlCol="false" tIns="61862" lIns="61862" bIns="61862" rIns="61862"/>
            <a:lstStyle/>
            <a:p>
              <a:pPr algn="ctr">
                <a:lnSpc>
                  <a:spcPts val="2132"/>
                </a:lnSpc>
              </a:pPr>
              <a:r>
                <a:rPr lang="en-US" sz="1300">
                  <a:solidFill>
                    <a:srgbClr val="FFFFFF"/>
                  </a:solidFill>
                  <a:latin typeface="Muli Regular"/>
                  <a:ea typeface="Muli Regular"/>
                  <a:cs typeface="Muli Regular"/>
                  <a:sym typeface="Muli Regular"/>
                </a:rPr>
                <a:t>Hành vi then chốt</a:t>
              </a:r>
            </a:p>
          </p:txBody>
        </p:sp>
      </p:grpSp>
      <p:grpSp>
        <p:nvGrpSpPr>
          <p:cNvPr name="Group 66" id="66"/>
          <p:cNvGrpSpPr/>
          <p:nvPr/>
        </p:nvGrpSpPr>
        <p:grpSpPr>
          <a:xfrm rot="0">
            <a:off x="14344156" y="4538504"/>
            <a:ext cx="2103438" cy="741089"/>
            <a:chOff x="0" y="0"/>
            <a:chExt cx="610111" cy="214956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610111" cy="214956"/>
            </a:xfrm>
            <a:custGeom>
              <a:avLst/>
              <a:gdLst/>
              <a:ahLst/>
              <a:cxnLst/>
              <a:rect r="r" b="b" t="t" l="l"/>
              <a:pathLst>
                <a:path h="214956" w="610111">
                  <a:moveTo>
                    <a:pt x="36806" y="0"/>
                  </a:moveTo>
                  <a:lnTo>
                    <a:pt x="573305" y="0"/>
                  </a:lnTo>
                  <a:cubicBezTo>
                    <a:pt x="593632" y="0"/>
                    <a:pt x="610111" y="16479"/>
                    <a:pt x="610111" y="36806"/>
                  </a:cubicBezTo>
                  <a:lnTo>
                    <a:pt x="610111" y="178150"/>
                  </a:lnTo>
                  <a:cubicBezTo>
                    <a:pt x="610111" y="198477"/>
                    <a:pt x="593632" y="214956"/>
                    <a:pt x="573305" y="214956"/>
                  </a:cubicBezTo>
                  <a:lnTo>
                    <a:pt x="36806" y="214956"/>
                  </a:lnTo>
                  <a:cubicBezTo>
                    <a:pt x="16479" y="214956"/>
                    <a:pt x="0" y="198477"/>
                    <a:pt x="0" y="178150"/>
                  </a:cubicBezTo>
                  <a:lnTo>
                    <a:pt x="0" y="36806"/>
                  </a:lnTo>
                  <a:cubicBezTo>
                    <a:pt x="0" y="16479"/>
                    <a:pt x="16479" y="0"/>
                    <a:pt x="36806" y="0"/>
                  </a:cubicBezTo>
                  <a:close/>
                </a:path>
              </a:pathLst>
            </a:custGeom>
            <a:solidFill>
              <a:srgbClr val="42458F"/>
            </a:solidFill>
            <a:ln cap="sq">
              <a:noFill/>
              <a:prstDash val="solid"/>
              <a:miter/>
            </a:ln>
          </p:spPr>
        </p:sp>
        <p:sp>
          <p:nvSpPr>
            <p:cNvPr name="TextBox 68" id="68"/>
            <p:cNvSpPr txBox="true"/>
            <p:nvPr/>
          </p:nvSpPr>
          <p:spPr>
            <a:xfrm>
              <a:off x="0" y="-47625"/>
              <a:ext cx="610111" cy="262581"/>
            </a:xfrm>
            <a:prstGeom prst="rect">
              <a:avLst/>
            </a:prstGeom>
          </p:spPr>
          <p:txBody>
            <a:bodyPr anchor="ctr" rtlCol="false" tIns="61862" lIns="61862" bIns="61862" rIns="61862"/>
            <a:lstStyle/>
            <a:p>
              <a:pPr algn="ctr">
                <a:lnSpc>
                  <a:spcPts val="2132"/>
                </a:lnSpc>
              </a:pPr>
              <a:r>
                <a:rPr lang="en-US" b="true" sz="1300">
                  <a:solidFill>
                    <a:srgbClr val="FFFFFF"/>
                  </a:solidFill>
                  <a:latin typeface="Muli Regular Bold"/>
                  <a:ea typeface="Muli Regular Bold"/>
                  <a:cs typeface="Muli Regular Bold"/>
                  <a:sym typeface="Muli Regular Bold"/>
                </a:rPr>
                <a:t>Luyện tập có chủ ý</a:t>
              </a:r>
            </a:p>
          </p:txBody>
        </p:sp>
      </p:grpSp>
      <p:grpSp>
        <p:nvGrpSpPr>
          <p:cNvPr name="Group 69" id="69"/>
          <p:cNvGrpSpPr/>
          <p:nvPr/>
        </p:nvGrpSpPr>
        <p:grpSpPr>
          <a:xfrm rot="0">
            <a:off x="14335335" y="3547682"/>
            <a:ext cx="2103438" cy="741089"/>
            <a:chOff x="0" y="0"/>
            <a:chExt cx="610111" cy="214956"/>
          </a:xfrm>
        </p:grpSpPr>
        <p:sp>
          <p:nvSpPr>
            <p:cNvPr name="Freeform 70" id="70"/>
            <p:cNvSpPr/>
            <p:nvPr/>
          </p:nvSpPr>
          <p:spPr>
            <a:xfrm flipH="false" flipV="false" rot="0">
              <a:off x="0" y="0"/>
              <a:ext cx="610111" cy="214956"/>
            </a:xfrm>
            <a:custGeom>
              <a:avLst/>
              <a:gdLst/>
              <a:ahLst/>
              <a:cxnLst/>
              <a:rect r="r" b="b" t="t" l="l"/>
              <a:pathLst>
                <a:path h="214956" w="610111">
                  <a:moveTo>
                    <a:pt x="36806" y="0"/>
                  </a:moveTo>
                  <a:lnTo>
                    <a:pt x="573305" y="0"/>
                  </a:lnTo>
                  <a:cubicBezTo>
                    <a:pt x="593632" y="0"/>
                    <a:pt x="610111" y="16479"/>
                    <a:pt x="610111" y="36806"/>
                  </a:cubicBezTo>
                  <a:lnTo>
                    <a:pt x="610111" y="178150"/>
                  </a:lnTo>
                  <a:cubicBezTo>
                    <a:pt x="610111" y="198477"/>
                    <a:pt x="593632" y="214956"/>
                    <a:pt x="573305" y="214956"/>
                  </a:cubicBezTo>
                  <a:lnTo>
                    <a:pt x="36806" y="214956"/>
                  </a:lnTo>
                  <a:cubicBezTo>
                    <a:pt x="16479" y="214956"/>
                    <a:pt x="0" y="198477"/>
                    <a:pt x="0" y="178150"/>
                  </a:cubicBezTo>
                  <a:lnTo>
                    <a:pt x="0" y="36806"/>
                  </a:lnTo>
                  <a:cubicBezTo>
                    <a:pt x="0" y="16479"/>
                    <a:pt x="16479" y="0"/>
                    <a:pt x="36806" y="0"/>
                  </a:cubicBezTo>
                  <a:close/>
                </a:path>
              </a:pathLst>
            </a:custGeom>
            <a:solidFill>
              <a:srgbClr val="42458F"/>
            </a:solidFill>
            <a:ln cap="sq">
              <a:noFill/>
              <a:prstDash val="solid"/>
              <a:miter/>
            </a:ln>
          </p:spPr>
        </p:sp>
        <p:sp>
          <p:nvSpPr>
            <p:cNvPr name="TextBox 71" id="71"/>
            <p:cNvSpPr txBox="true"/>
            <p:nvPr/>
          </p:nvSpPr>
          <p:spPr>
            <a:xfrm>
              <a:off x="0" y="-47625"/>
              <a:ext cx="610111" cy="262581"/>
            </a:xfrm>
            <a:prstGeom prst="rect">
              <a:avLst/>
            </a:prstGeom>
          </p:spPr>
          <p:txBody>
            <a:bodyPr anchor="ctr" rtlCol="false" tIns="61862" lIns="61862" bIns="61862" rIns="61862"/>
            <a:lstStyle/>
            <a:p>
              <a:pPr algn="ctr">
                <a:lnSpc>
                  <a:spcPts val="2132"/>
                </a:lnSpc>
              </a:pPr>
              <a:r>
                <a:rPr lang="en-US" sz="1300">
                  <a:solidFill>
                    <a:srgbClr val="FFFFFF"/>
                  </a:solidFill>
                  <a:latin typeface="Muli Regular"/>
                  <a:ea typeface="Muli Regular"/>
                  <a:cs typeface="Muli Regular"/>
                  <a:sym typeface="Muli Regular"/>
                </a:rPr>
                <a:t>Năng lực</a:t>
              </a:r>
            </a:p>
          </p:txBody>
        </p:sp>
      </p:grpSp>
      <p:sp>
        <p:nvSpPr>
          <p:cNvPr name="AutoShape 72" id="72"/>
          <p:cNvSpPr/>
          <p:nvPr/>
        </p:nvSpPr>
        <p:spPr>
          <a:xfrm>
            <a:off x="6695754" y="5929736"/>
            <a:ext cx="684581" cy="0"/>
          </a:xfrm>
          <a:prstGeom prst="line">
            <a:avLst/>
          </a:prstGeom>
          <a:ln cap="flat" w="38100">
            <a:solidFill>
              <a:srgbClr val="020668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73" id="73"/>
          <p:cNvSpPr/>
          <p:nvPr/>
        </p:nvSpPr>
        <p:spPr>
          <a:xfrm>
            <a:off x="12057323" y="5865278"/>
            <a:ext cx="280301" cy="0"/>
          </a:xfrm>
          <a:prstGeom prst="line">
            <a:avLst/>
          </a:prstGeom>
          <a:ln cap="flat" w="38100">
            <a:solidFill>
              <a:srgbClr val="020668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74" id="74"/>
          <p:cNvSpPr/>
          <p:nvPr/>
        </p:nvSpPr>
        <p:spPr>
          <a:xfrm>
            <a:off x="13665337" y="5865278"/>
            <a:ext cx="280301" cy="0"/>
          </a:xfrm>
          <a:prstGeom prst="line">
            <a:avLst/>
          </a:prstGeom>
          <a:ln cap="flat" w="38100">
            <a:solidFill>
              <a:srgbClr val="020668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75" id="75"/>
          <p:cNvSpPr/>
          <p:nvPr/>
        </p:nvSpPr>
        <p:spPr>
          <a:xfrm>
            <a:off x="6695316" y="5434381"/>
            <a:ext cx="684581" cy="0"/>
          </a:xfrm>
          <a:prstGeom prst="line">
            <a:avLst/>
          </a:prstGeom>
          <a:ln cap="flat" w="38100">
            <a:solidFill>
              <a:srgbClr val="020668"/>
            </a:solidFill>
            <a:prstDash val="solid"/>
            <a:headEnd type="arrow" len="sm" w="med"/>
            <a:tailEnd type="none" len="sm" w="sm"/>
          </a:ln>
        </p:spPr>
      </p:sp>
      <p:sp>
        <p:nvSpPr>
          <p:cNvPr name="AutoShape 76" id="76"/>
          <p:cNvSpPr/>
          <p:nvPr/>
        </p:nvSpPr>
        <p:spPr>
          <a:xfrm>
            <a:off x="12057323" y="5369923"/>
            <a:ext cx="280301" cy="0"/>
          </a:xfrm>
          <a:prstGeom prst="line">
            <a:avLst/>
          </a:prstGeom>
          <a:ln cap="flat" w="38100">
            <a:solidFill>
              <a:srgbClr val="020668"/>
            </a:solidFill>
            <a:prstDash val="solid"/>
            <a:headEnd type="arrow" len="sm" w="med"/>
            <a:tailEnd type="none" len="sm" w="sm"/>
          </a:ln>
        </p:spPr>
      </p:sp>
      <p:sp>
        <p:nvSpPr>
          <p:cNvPr name="AutoShape 77" id="77"/>
          <p:cNvSpPr/>
          <p:nvPr/>
        </p:nvSpPr>
        <p:spPr>
          <a:xfrm>
            <a:off x="13665337" y="5369923"/>
            <a:ext cx="280301" cy="0"/>
          </a:xfrm>
          <a:prstGeom prst="line">
            <a:avLst/>
          </a:prstGeom>
          <a:ln cap="flat" w="38100">
            <a:solidFill>
              <a:srgbClr val="020668"/>
            </a:solidFill>
            <a:prstDash val="solid"/>
            <a:headEnd type="arrow" len="sm" w="med"/>
            <a:tailEnd type="none" len="sm" w="sm"/>
          </a:ln>
        </p:spPr>
      </p:sp>
      <p:sp>
        <p:nvSpPr>
          <p:cNvPr name="TextBox 78" id="78"/>
          <p:cNvSpPr txBox="true"/>
          <p:nvPr/>
        </p:nvSpPr>
        <p:spPr>
          <a:xfrm rot="0">
            <a:off x="15120214" y="2954755"/>
            <a:ext cx="557975" cy="29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true">
                <a:solidFill>
                  <a:srgbClr val="D91B5C"/>
                </a:solidFill>
                <a:latin typeface="Muli Bold"/>
                <a:ea typeface="Muli Bold"/>
                <a:cs typeface="Muli Bold"/>
                <a:sym typeface="Muli Bold"/>
              </a:rPr>
              <a:t>L&amp;D</a:t>
            </a:r>
          </a:p>
        </p:txBody>
      </p:sp>
      <p:sp>
        <p:nvSpPr>
          <p:cNvPr name="TextBox 79" id="79"/>
          <p:cNvSpPr txBox="true"/>
          <p:nvPr/>
        </p:nvSpPr>
        <p:spPr>
          <a:xfrm rot="0">
            <a:off x="6621485" y="6093279"/>
            <a:ext cx="902997" cy="262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88"/>
              </a:lnSpc>
            </a:pPr>
            <a:r>
              <a:rPr lang="en-US" sz="1634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Phân tích</a:t>
            </a:r>
          </a:p>
        </p:txBody>
      </p:sp>
      <p:sp>
        <p:nvSpPr>
          <p:cNvPr name="TextBox 80" id="80"/>
          <p:cNvSpPr txBox="true"/>
          <p:nvPr/>
        </p:nvSpPr>
        <p:spPr>
          <a:xfrm rot="0">
            <a:off x="6690579" y="4989812"/>
            <a:ext cx="711776" cy="262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88"/>
              </a:lnSpc>
            </a:pPr>
            <a:r>
              <a:rPr lang="en-US" sz="1634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Thực tế</a:t>
            </a:r>
          </a:p>
        </p:txBody>
      </p:sp>
      <p:sp>
        <p:nvSpPr>
          <p:cNvPr name="AutoShape 81" id="81"/>
          <p:cNvSpPr/>
          <p:nvPr/>
        </p:nvSpPr>
        <p:spPr>
          <a:xfrm>
            <a:off x="15367785" y="6312366"/>
            <a:ext cx="0" cy="194132"/>
          </a:xfrm>
          <a:prstGeom prst="line">
            <a:avLst/>
          </a:prstGeom>
          <a:ln cap="flat" w="38100">
            <a:solidFill>
              <a:srgbClr val="020668"/>
            </a:solidFill>
            <a:prstDash val="solid"/>
            <a:headEnd type="arrow" len="sm" w="med"/>
            <a:tailEnd type="none" len="sm" w="sm"/>
          </a:ln>
        </p:spPr>
      </p:sp>
      <p:sp>
        <p:nvSpPr>
          <p:cNvPr name="AutoShape 82" id="82"/>
          <p:cNvSpPr/>
          <p:nvPr/>
        </p:nvSpPr>
        <p:spPr>
          <a:xfrm>
            <a:off x="15381416" y="5307620"/>
            <a:ext cx="0" cy="194132"/>
          </a:xfrm>
          <a:prstGeom prst="line">
            <a:avLst/>
          </a:prstGeom>
          <a:ln cap="flat" w="38100">
            <a:solidFill>
              <a:srgbClr val="020668"/>
            </a:solidFill>
            <a:prstDash val="solid"/>
            <a:headEnd type="arrow" len="sm" w="med"/>
            <a:tailEnd type="none" len="sm" w="sm"/>
          </a:ln>
        </p:spPr>
      </p:sp>
      <p:sp>
        <p:nvSpPr>
          <p:cNvPr name="AutoShape 83" id="83"/>
          <p:cNvSpPr/>
          <p:nvPr/>
        </p:nvSpPr>
        <p:spPr>
          <a:xfrm>
            <a:off x="15395048" y="4302874"/>
            <a:ext cx="0" cy="194132"/>
          </a:xfrm>
          <a:prstGeom prst="line">
            <a:avLst/>
          </a:prstGeom>
          <a:ln cap="flat" w="38100">
            <a:solidFill>
              <a:srgbClr val="020668"/>
            </a:solidFill>
            <a:prstDash val="solid"/>
            <a:headEnd type="arrow" len="sm" w="med"/>
            <a:tailEnd type="none" len="sm" w="sm"/>
          </a:ln>
        </p:spPr>
      </p:sp>
      <p:sp>
        <p:nvSpPr>
          <p:cNvPr name="AutoShape 84" id="84"/>
          <p:cNvSpPr/>
          <p:nvPr/>
        </p:nvSpPr>
        <p:spPr>
          <a:xfrm>
            <a:off x="8794553" y="5923641"/>
            <a:ext cx="280301" cy="0"/>
          </a:xfrm>
          <a:prstGeom prst="line">
            <a:avLst/>
          </a:prstGeom>
          <a:ln cap="flat" w="38100">
            <a:solidFill>
              <a:srgbClr val="020668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85" id="85"/>
          <p:cNvSpPr/>
          <p:nvPr/>
        </p:nvSpPr>
        <p:spPr>
          <a:xfrm>
            <a:off x="8794553" y="5428286"/>
            <a:ext cx="280301" cy="0"/>
          </a:xfrm>
          <a:prstGeom prst="line">
            <a:avLst/>
          </a:prstGeom>
          <a:ln cap="flat" w="38100">
            <a:solidFill>
              <a:srgbClr val="020668"/>
            </a:solidFill>
            <a:prstDash val="solid"/>
            <a:headEnd type="arrow" len="sm" w="med"/>
            <a:tailEnd type="none" len="sm" w="sm"/>
          </a:ln>
        </p:spPr>
      </p:sp>
      <p:grpSp>
        <p:nvGrpSpPr>
          <p:cNvPr name="Group 86" id="86"/>
          <p:cNvGrpSpPr/>
          <p:nvPr/>
        </p:nvGrpSpPr>
        <p:grpSpPr>
          <a:xfrm rot="0">
            <a:off x="9351079" y="3475206"/>
            <a:ext cx="732938" cy="3973512"/>
            <a:chOff x="0" y="0"/>
            <a:chExt cx="212592" cy="1152533"/>
          </a:xfrm>
        </p:grpSpPr>
        <p:sp>
          <p:nvSpPr>
            <p:cNvPr name="Freeform 87" id="87"/>
            <p:cNvSpPr/>
            <p:nvPr/>
          </p:nvSpPr>
          <p:spPr>
            <a:xfrm flipH="false" flipV="false" rot="0">
              <a:off x="0" y="0"/>
              <a:ext cx="212592" cy="1152533"/>
            </a:xfrm>
            <a:custGeom>
              <a:avLst/>
              <a:gdLst/>
              <a:ahLst/>
              <a:cxnLst/>
              <a:rect r="r" b="b" t="t" l="l"/>
              <a:pathLst>
                <a:path h="1152533" w="212592">
                  <a:moveTo>
                    <a:pt x="105629" y="0"/>
                  </a:moveTo>
                  <a:lnTo>
                    <a:pt x="106963" y="0"/>
                  </a:lnTo>
                  <a:cubicBezTo>
                    <a:pt x="165300" y="0"/>
                    <a:pt x="212592" y="47292"/>
                    <a:pt x="212592" y="105629"/>
                  </a:cubicBezTo>
                  <a:lnTo>
                    <a:pt x="212592" y="1046904"/>
                  </a:lnTo>
                  <a:cubicBezTo>
                    <a:pt x="212592" y="1105241"/>
                    <a:pt x="165300" y="1152533"/>
                    <a:pt x="106963" y="1152533"/>
                  </a:cubicBezTo>
                  <a:lnTo>
                    <a:pt x="105629" y="1152533"/>
                  </a:lnTo>
                  <a:cubicBezTo>
                    <a:pt x="47292" y="1152533"/>
                    <a:pt x="0" y="1105241"/>
                    <a:pt x="0" y="1046904"/>
                  </a:cubicBezTo>
                  <a:lnTo>
                    <a:pt x="0" y="105629"/>
                  </a:lnTo>
                  <a:cubicBezTo>
                    <a:pt x="0" y="47292"/>
                    <a:pt x="47292" y="0"/>
                    <a:pt x="105629" y="0"/>
                  </a:cubicBezTo>
                  <a:close/>
                </a:path>
              </a:pathLst>
            </a:custGeom>
            <a:solidFill>
              <a:srgbClr val="42458F"/>
            </a:solidFill>
          </p:spPr>
        </p:sp>
        <p:sp>
          <p:nvSpPr>
            <p:cNvPr name="TextBox 88" id="88"/>
            <p:cNvSpPr txBox="true"/>
            <p:nvPr/>
          </p:nvSpPr>
          <p:spPr>
            <a:xfrm>
              <a:off x="0" y="-85725"/>
              <a:ext cx="212592" cy="1238258"/>
            </a:xfrm>
            <a:prstGeom prst="rect">
              <a:avLst/>
            </a:prstGeom>
          </p:spPr>
          <p:txBody>
            <a:bodyPr anchor="ctr" rtlCol="false" tIns="61862" lIns="61862" bIns="61862" rIns="61862"/>
            <a:lstStyle/>
            <a:p>
              <a:pPr algn="ctr">
                <a:lnSpc>
                  <a:spcPts val="3280"/>
                </a:lnSpc>
              </a:pPr>
            </a:p>
          </p:txBody>
        </p:sp>
      </p:grpSp>
      <p:sp>
        <p:nvSpPr>
          <p:cNvPr name="TextBox 89" id="89"/>
          <p:cNvSpPr txBox="true"/>
          <p:nvPr/>
        </p:nvSpPr>
        <p:spPr>
          <a:xfrm rot="-5400000">
            <a:off x="9196756" y="5253948"/>
            <a:ext cx="1153342" cy="279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32"/>
              </a:lnSpc>
            </a:pPr>
            <a:r>
              <a:rPr lang="en-US" sz="1666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4W</a:t>
            </a:r>
          </a:p>
        </p:txBody>
      </p:sp>
      <p:sp>
        <p:nvSpPr>
          <p:cNvPr name="AutoShape 90" id="90"/>
          <p:cNvSpPr/>
          <p:nvPr/>
        </p:nvSpPr>
        <p:spPr>
          <a:xfrm>
            <a:off x="10347128" y="5945127"/>
            <a:ext cx="280301" cy="0"/>
          </a:xfrm>
          <a:prstGeom prst="line">
            <a:avLst/>
          </a:prstGeom>
          <a:ln cap="flat" w="38100">
            <a:solidFill>
              <a:srgbClr val="020668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91" id="91"/>
          <p:cNvSpPr/>
          <p:nvPr/>
        </p:nvSpPr>
        <p:spPr>
          <a:xfrm>
            <a:off x="10347128" y="5449772"/>
            <a:ext cx="280301" cy="0"/>
          </a:xfrm>
          <a:prstGeom prst="line">
            <a:avLst/>
          </a:prstGeom>
          <a:ln cap="flat" w="38100">
            <a:solidFill>
              <a:srgbClr val="020668"/>
            </a:solidFill>
            <a:prstDash val="solid"/>
            <a:headEnd type="arrow" len="sm" w="med"/>
            <a:tailEnd type="none" len="sm" w="sm"/>
          </a:ln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7633352" cy="434914"/>
            <a:chOff x="0" y="0"/>
            <a:chExt cx="23511136" cy="579885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23210750" y="0"/>
              <a:ext cx="300387" cy="498567"/>
            </a:xfrm>
            <a:custGeom>
              <a:avLst/>
              <a:gdLst/>
              <a:ahLst/>
              <a:cxnLst/>
              <a:rect r="r" b="b" t="t" l="l"/>
              <a:pathLst>
                <a:path h="498567" w="300387">
                  <a:moveTo>
                    <a:pt x="300386" y="0"/>
                  </a:moveTo>
                  <a:lnTo>
                    <a:pt x="0" y="0"/>
                  </a:lnTo>
                  <a:lnTo>
                    <a:pt x="0" y="498567"/>
                  </a:lnTo>
                  <a:lnTo>
                    <a:pt x="300386" y="498567"/>
                  </a:lnTo>
                  <a:lnTo>
                    <a:pt x="300386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21060946" y="76200"/>
              <a:ext cx="1725675" cy="455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42"/>
                </a:lnSpc>
              </a:pPr>
              <a:r>
                <a:rPr lang="en-US" b="true" sz="2632">
                  <a:solidFill>
                    <a:srgbClr val="535455"/>
                  </a:solidFill>
                  <a:latin typeface="Muli Bold"/>
                  <a:ea typeface="Muli Bold"/>
                  <a:cs typeface="Muli Bold"/>
                  <a:sym typeface="Muli Bold"/>
                </a:rPr>
                <a:t>NEXT</a:t>
              </a:r>
            </a:p>
          </p:txBody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16256000" cy="579885"/>
              <a:chOff x="0" y="0"/>
              <a:chExt cx="3211062" cy="114545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211062" cy="114545"/>
              </a:xfrm>
              <a:custGeom>
                <a:avLst/>
                <a:gdLst/>
                <a:ahLst/>
                <a:cxnLst/>
                <a:rect r="r" b="b" t="t" l="l"/>
                <a:pathLst>
                  <a:path h="114545" w="3211062">
                    <a:moveTo>
                      <a:pt x="0" y="0"/>
                    </a:moveTo>
                    <a:lnTo>
                      <a:pt x="3211062" y="0"/>
                    </a:lnTo>
                    <a:lnTo>
                      <a:pt x="3211062" y="114545"/>
                    </a:lnTo>
                    <a:lnTo>
                      <a:pt x="0" y="114545"/>
                    </a:lnTo>
                    <a:close/>
                  </a:path>
                </a:pathLst>
              </a:custGeom>
              <a:solidFill>
                <a:srgbClr val="DA1C5C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76200"/>
                <a:ext cx="3211062" cy="3834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1371600" y="5675"/>
              <a:ext cx="9763233" cy="482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80"/>
                </a:lnSpc>
              </a:pPr>
              <a:r>
                <a:rPr lang="en-US" sz="2000" i="true">
                  <a:solidFill>
                    <a:srgbClr val="FFFFFF"/>
                  </a:solidFill>
                  <a:latin typeface="Muli Regular Italics"/>
                  <a:ea typeface="Muli Regular Italics"/>
                  <a:cs typeface="Muli Regular Italics"/>
                  <a:sym typeface="Muli Regular Italics"/>
                </a:rPr>
                <a:t>Rewriting the Future of Your Organization and Your Life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768616" y="696060"/>
            <a:ext cx="569537" cy="49369"/>
            <a:chOff x="0" y="0"/>
            <a:chExt cx="150001" cy="1300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01" cy="13002"/>
            </a:xfrm>
            <a:custGeom>
              <a:avLst/>
              <a:gdLst/>
              <a:ahLst/>
              <a:cxnLst/>
              <a:rect r="r" b="b" t="t" l="l"/>
              <a:pathLst>
                <a:path h="13002" w="150001">
                  <a:moveTo>
                    <a:pt x="0" y="0"/>
                  </a:moveTo>
                  <a:lnTo>
                    <a:pt x="150001" y="0"/>
                  </a:lnTo>
                  <a:lnTo>
                    <a:pt x="150001" y="13002"/>
                  </a:lnTo>
                  <a:lnTo>
                    <a:pt x="0" y="13002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150001" cy="130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291958" y="533399"/>
            <a:ext cx="6835557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DA1C5C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GIẢI PHÁP CỦA GITIHO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5965048" y="616952"/>
            <a:ext cx="1668304" cy="556797"/>
          </a:xfrm>
          <a:custGeom>
            <a:avLst/>
            <a:gdLst/>
            <a:ahLst/>
            <a:cxnLst/>
            <a:rect r="r" b="b" t="t" l="l"/>
            <a:pathLst>
              <a:path h="556797" w="1668304">
                <a:moveTo>
                  <a:pt x="0" y="0"/>
                </a:moveTo>
                <a:lnTo>
                  <a:pt x="1668304" y="0"/>
                </a:lnTo>
                <a:lnTo>
                  <a:pt x="1668304" y="556796"/>
                </a:lnTo>
                <a:lnTo>
                  <a:pt x="0" y="556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2191722" y="0"/>
            <a:ext cx="6096278" cy="280623"/>
            <a:chOff x="0" y="0"/>
            <a:chExt cx="8128370" cy="374164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0"/>
              <a:ext cx="8128370" cy="374164"/>
              <a:chOff x="0" y="0"/>
              <a:chExt cx="1605604" cy="73909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1605604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1605604">
                    <a:moveTo>
                      <a:pt x="0" y="0"/>
                    </a:moveTo>
                    <a:lnTo>
                      <a:pt x="1605604" y="0"/>
                    </a:lnTo>
                    <a:lnTo>
                      <a:pt x="1605604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100072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76200"/>
                <a:ext cx="1605604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0" y="0"/>
              <a:ext cx="2276210" cy="374164"/>
              <a:chOff x="0" y="0"/>
              <a:chExt cx="449622" cy="73909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449622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449622">
                    <a:moveTo>
                      <a:pt x="0" y="0"/>
                    </a:moveTo>
                    <a:lnTo>
                      <a:pt x="449622" y="0"/>
                    </a:lnTo>
                    <a:lnTo>
                      <a:pt x="449622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0006A2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76200"/>
                <a:ext cx="449622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</p:grpSp>
      <p:grpSp>
        <p:nvGrpSpPr>
          <p:cNvPr name="Group 21" id="21"/>
          <p:cNvGrpSpPr/>
          <p:nvPr/>
        </p:nvGrpSpPr>
        <p:grpSpPr>
          <a:xfrm rot="0">
            <a:off x="1028700" y="1948449"/>
            <a:ext cx="2643444" cy="2630937"/>
            <a:chOff x="0" y="0"/>
            <a:chExt cx="417520" cy="415544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17520" cy="415544"/>
            </a:xfrm>
            <a:custGeom>
              <a:avLst/>
              <a:gdLst/>
              <a:ahLst/>
              <a:cxnLst/>
              <a:rect r="r" b="b" t="t" l="l"/>
              <a:pathLst>
                <a:path h="415544" w="417520">
                  <a:moveTo>
                    <a:pt x="58575" y="0"/>
                  </a:moveTo>
                  <a:lnTo>
                    <a:pt x="358945" y="0"/>
                  </a:lnTo>
                  <a:cubicBezTo>
                    <a:pt x="391295" y="0"/>
                    <a:pt x="417520" y="26225"/>
                    <a:pt x="417520" y="58575"/>
                  </a:cubicBezTo>
                  <a:lnTo>
                    <a:pt x="417520" y="356970"/>
                  </a:lnTo>
                  <a:cubicBezTo>
                    <a:pt x="417520" y="372505"/>
                    <a:pt x="411349" y="387404"/>
                    <a:pt x="400364" y="398388"/>
                  </a:cubicBezTo>
                  <a:cubicBezTo>
                    <a:pt x="389379" y="409373"/>
                    <a:pt x="374480" y="415544"/>
                    <a:pt x="358945" y="415544"/>
                  </a:cubicBezTo>
                  <a:lnTo>
                    <a:pt x="58575" y="415544"/>
                  </a:lnTo>
                  <a:cubicBezTo>
                    <a:pt x="43040" y="415544"/>
                    <a:pt x="28141" y="409373"/>
                    <a:pt x="17156" y="398388"/>
                  </a:cubicBezTo>
                  <a:cubicBezTo>
                    <a:pt x="6171" y="387404"/>
                    <a:pt x="0" y="372505"/>
                    <a:pt x="0" y="356970"/>
                  </a:cubicBezTo>
                  <a:lnTo>
                    <a:pt x="0" y="58575"/>
                  </a:lnTo>
                  <a:cubicBezTo>
                    <a:pt x="0" y="43040"/>
                    <a:pt x="6171" y="28141"/>
                    <a:pt x="17156" y="17156"/>
                  </a:cubicBezTo>
                  <a:cubicBezTo>
                    <a:pt x="28141" y="6171"/>
                    <a:pt x="43040" y="0"/>
                    <a:pt x="58575" y="0"/>
                  </a:cubicBezTo>
                  <a:close/>
                </a:path>
              </a:pathLst>
            </a:custGeom>
            <a:blipFill>
              <a:blip r:embed="rId5"/>
              <a:stretch>
                <a:fillRect l="-24704" t="0" r="-24704" b="0"/>
              </a:stretch>
            </a:blip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3838328" y="1948449"/>
            <a:ext cx="2643444" cy="2630937"/>
            <a:chOff x="0" y="0"/>
            <a:chExt cx="417520" cy="415544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417520" cy="415544"/>
            </a:xfrm>
            <a:custGeom>
              <a:avLst/>
              <a:gdLst/>
              <a:ahLst/>
              <a:cxnLst/>
              <a:rect r="r" b="b" t="t" l="l"/>
              <a:pathLst>
                <a:path h="415544" w="417520">
                  <a:moveTo>
                    <a:pt x="58575" y="0"/>
                  </a:moveTo>
                  <a:lnTo>
                    <a:pt x="358945" y="0"/>
                  </a:lnTo>
                  <a:cubicBezTo>
                    <a:pt x="391295" y="0"/>
                    <a:pt x="417520" y="26225"/>
                    <a:pt x="417520" y="58575"/>
                  </a:cubicBezTo>
                  <a:lnTo>
                    <a:pt x="417520" y="356970"/>
                  </a:lnTo>
                  <a:cubicBezTo>
                    <a:pt x="417520" y="372505"/>
                    <a:pt x="411349" y="387404"/>
                    <a:pt x="400364" y="398388"/>
                  </a:cubicBezTo>
                  <a:cubicBezTo>
                    <a:pt x="389379" y="409373"/>
                    <a:pt x="374480" y="415544"/>
                    <a:pt x="358945" y="415544"/>
                  </a:cubicBezTo>
                  <a:lnTo>
                    <a:pt x="58575" y="415544"/>
                  </a:lnTo>
                  <a:cubicBezTo>
                    <a:pt x="43040" y="415544"/>
                    <a:pt x="28141" y="409373"/>
                    <a:pt x="17156" y="398388"/>
                  </a:cubicBezTo>
                  <a:cubicBezTo>
                    <a:pt x="6171" y="387404"/>
                    <a:pt x="0" y="372505"/>
                    <a:pt x="0" y="356970"/>
                  </a:cubicBezTo>
                  <a:lnTo>
                    <a:pt x="0" y="58575"/>
                  </a:lnTo>
                  <a:cubicBezTo>
                    <a:pt x="0" y="43040"/>
                    <a:pt x="6171" y="28141"/>
                    <a:pt x="17156" y="17156"/>
                  </a:cubicBezTo>
                  <a:cubicBezTo>
                    <a:pt x="28141" y="6171"/>
                    <a:pt x="43040" y="0"/>
                    <a:pt x="58575" y="0"/>
                  </a:cubicBezTo>
                  <a:close/>
                </a:path>
              </a:pathLst>
            </a:custGeom>
            <a:blipFill>
              <a:blip r:embed="rId6"/>
              <a:stretch>
                <a:fillRect l="-24526" t="0" r="-24526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6654431" y="1948449"/>
            <a:ext cx="2643444" cy="2630937"/>
            <a:chOff x="0" y="0"/>
            <a:chExt cx="417520" cy="415544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17520" cy="415544"/>
            </a:xfrm>
            <a:custGeom>
              <a:avLst/>
              <a:gdLst/>
              <a:ahLst/>
              <a:cxnLst/>
              <a:rect r="r" b="b" t="t" l="l"/>
              <a:pathLst>
                <a:path h="415544" w="417520">
                  <a:moveTo>
                    <a:pt x="58575" y="0"/>
                  </a:moveTo>
                  <a:lnTo>
                    <a:pt x="358945" y="0"/>
                  </a:lnTo>
                  <a:cubicBezTo>
                    <a:pt x="391295" y="0"/>
                    <a:pt x="417520" y="26225"/>
                    <a:pt x="417520" y="58575"/>
                  </a:cubicBezTo>
                  <a:lnTo>
                    <a:pt x="417520" y="356970"/>
                  </a:lnTo>
                  <a:cubicBezTo>
                    <a:pt x="417520" y="372505"/>
                    <a:pt x="411349" y="387404"/>
                    <a:pt x="400364" y="398388"/>
                  </a:cubicBezTo>
                  <a:cubicBezTo>
                    <a:pt x="389379" y="409373"/>
                    <a:pt x="374480" y="415544"/>
                    <a:pt x="358945" y="415544"/>
                  </a:cubicBezTo>
                  <a:lnTo>
                    <a:pt x="58575" y="415544"/>
                  </a:lnTo>
                  <a:cubicBezTo>
                    <a:pt x="43040" y="415544"/>
                    <a:pt x="28141" y="409373"/>
                    <a:pt x="17156" y="398388"/>
                  </a:cubicBezTo>
                  <a:cubicBezTo>
                    <a:pt x="6171" y="387404"/>
                    <a:pt x="0" y="372505"/>
                    <a:pt x="0" y="356970"/>
                  </a:cubicBezTo>
                  <a:lnTo>
                    <a:pt x="0" y="58575"/>
                  </a:lnTo>
                  <a:cubicBezTo>
                    <a:pt x="0" y="43040"/>
                    <a:pt x="6171" y="28141"/>
                    <a:pt x="17156" y="17156"/>
                  </a:cubicBezTo>
                  <a:cubicBezTo>
                    <a:pt x="28141" y="6171"/>
                    <a:pt x="43040" y="0"/>
                    <a:pt x="58575" y="0"/>
                  </a:cubicBezTo>
                  <a:close/>
                </a:path>
              </a:pathLst>
            </a:custGeom>
            <a:blipFill>
              <a:blip r:embed="rId7"/>
              <a:stretch>
                <a:fillRect l="0" t="-237" r="0" b="-237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028700" y="4752045"/>
            <a:ext cx="5453072" cy="2815106"/>
            <a:chOff x="0" y="0"/>
            <a:chExt cx="861288" cy="444633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61288" cy="444633"/>
            </a:xfrm>
            <a:custGeom>
              <a:avLst/>
              <a:gdLst/>
              <a:ahLst/>
              <a:cxnLst/>
              <a:rect r="r" b="b" t="t" l="l"/>
              <a:pathLst>
                <a:path h="444633" w="861288">
                  <a:moveTo>
                    <a:pt x="28395" y="0"/>
                  </a:moveTo>
                  <a:lnTo>
                    <a:pt x="832893" y="0"/>
                  </a:lnTo>
                  <a:cubicBezTo>
                    <a:pt x="840424" y="0"/>
                    <a:pt x="847646" y="2992"/>
                    <a:pt x="852971" y="8317"/>
                  </a:cubicBezTo>
                  <a:cubicBezTo>
                    <a:pt x="858296" y="13642"/>
                    <a:pt x="861288" y="20864"/>
                    <a:pt x="861288" y="28395"/>
                  </a:cubicBezTo>
                  <a:lnTo>
                    <a:pt x="861288" y="416238"/>
                  </a:lnTo>
                  <a:cubicBezTo>
                    <a:pt x="861288" y="423769"/>
                    <a:pt x="858296" y="430991"/>
                    <a:pt x="852971" y="436316"/>
                  </a:cubicBezTo>
                  <a:cubicBezTo>
                    <a:pt x="847646" y="441641"/>
                    <a:pt x="840424" y="444633"/>
                    <a:pt x="832893" y="444633"/>
                  </a:cubicBezTo>
                  <a:lnTo>
                    <a:pt x="28395" y="444633"/>
                  </a:lnTo>
                  <a:cubicBezTo>
                    <a:pt x="20864" y="444633"/>
                    <a:pt x="13642" y="441641"/>
                    <a:pt x="8317" y="436316"/>
                  </a:cubicBezTo>
                  <a:cubicBezTo>
                    <a:pt x="2992" y="430991"/>
                    <a:pt x="0" y="423769"/>
                    <a:pt x="0" y="416238"/>
                  </a:cubicBezTo>
                  <a:lnTo>
                    <a:pt x="0" y="28395"/>
                  </a:lnTo>
                  <a:cubicBezTo>
                    <a:pt x="0" y="20864"/>
                    <a:pt x="2992" y="13642"/>
                    <a:pt x="8317" y="8317"/>
                  </a:cubicBezTo>
                  <a:cubicBezTo>
                    <a:pt x="13642" y="2992"/>
                    <a:pt x="20864" y="0"/>
                    <a:pt x="28395" y="0"/>
                  </a:cubicBezTo>
                  <a:close/>
                </a:path>
              </a:pathLst>
            </a:custGeom>
            <a:blipFill>
              <a:blip r:embed="rId8"/>
              <a:stretch>
                <a:fillRect l="0" t="-14517" r="0" b="-14517"/>
              </a:stretch>
            </a:blip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6654431" y="4752045"/>
            <a:ext cx="2643444" cy="2815106"/>
            <a:chOff x="0" y="0"/>
            <a:chExt cx="417520" cy="444633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417520" cy="444633"/>
            </a:xfrm>
            <a:custGeom>
              <a:avLst/>
              <a:gdLst/>
              <a:ahLst/>
              <a:cxnLst/>
              <a:rect r="r" b="b" t="t" l="l"/>
              <a:pathLst>
                <a:path h="444633" w="417520">
                  <a:moveTo>
                    <a:pt x="58575" y="0"/>
                  </a:moveTo>
                  <a:lnTo>
                    <a:pt x="358945" y="0"/>
                  </a:lnTo>
                  <a:cubicBezTo>
                    <a:pt x="391295" y="0"/>
                    <a:pt x="417520" y="26225"/>
                    <a:pt x="417520" y="58575"/>
                  </a:cubicBezTo>
                  <a:lnTo>
                    <a:pt x="417520" y="386059"/>
                  </a:lnTo>
                  <a:cubicBezTo>
                    <a:pt x="417520" y="401593"/>
                    <a:pt x="411349" y="416492"/>
                    <a:pt x="400364" y="427477"/>
                  </a:cubicBezTo>
                  <a:cubicBezTo>
                    <a:pt x="389379" y="438462"/>
                    <a:pt x="374480" y="444633"/>
                    <a:pt x="358945" y="444633"/>
                  </a:cubicBezTo>
                  <a:lnTo>
                    <a:pt x="58575" y="444633"/>
                  </a:lnTo>
                  <a:cubicBezTo>
                    <a:pt x="26225" y="444633"/>
                    <a:pt x="0" y="418408"/>
                    <a:pt x="0" y="386059"/>
                  </a:cubicBezTo>
                  <a:lnTo>
                    <a:pt x="0" y="58575"/>
                  </a:lnTo>
                  <a:cubicBezTo>
                    <a:pt x="0" y="43040"/>
                    <a:pt x="6171" y="28141"/>
                    <a:pt x="17156" y="17156"/>
                  </a:cubicBezTo>
                  <a:cubicBezTo>
                    <a:pt x="28141" y="6171"/>
                    <a:pt x="43040" y="0"/>
                    <a:pt x="58575" y="0"/>
                  </a:cubicBezTo>
                  <a:close/>
                </a:path>
              </a:pathLst>
            </a:custGeom>
            <a:blipFill>
              <a:blip r:embed="rId9"/>
              <a:stretch>
                <a:fillRect l="-29743" t="0" r="-29743" b="0"/>
              </a:stretch>
            </a:blip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1028700" y="1948449"/>
            <a:ext cx="2643444" cy="2631601"/>
            <a:chOff x="0" y="0"/>
            <a:chExt cx="575008" cy="572432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575008" cy="572432"/>
            </a:xfrm>
            <a:custGeom>
              <a:avLst/>
              <a:gdLst/>
              <a:ahLst/>
              <a:cxnLst/>
              <a:rect r="r" b="b" t="t" l="l"/>
              <a:pathLst>
                <a:path h="572432" w="575008">
                  <a:moveTo>
                    <a:pt x="58575" y="0"/>
                  </a:moveTo>
                  <a:lnTo>
                    <a:pt x="516434" y="0"/>
                  </a:lnTo>
                  <a:cubicBezTo>
                    <a:pt x="548783" y="0"/>
                    <a:pt x="575008" y="26225"/>
                    <a:pt x="575008" y="58575"/>
                  </a:cubicBezTo>
                  <a:lnTo>
                    <a:pt x="575008" y="513857"/>
                  </a:lnTo>
                  <a:cubicBezTo>
                    <a:pt x="575008" y="529392"/>
                    <a:pt x="568837" y="544291"/>
                    <a:pt x="557852" y="555276"/>
                  </a:cubicBezTo>
                  <a:cubicBezTo>
                    <a:pt x="546867" y="566261"/>
                    <a:pt x="531969" y="572432"/>
                    <a:pt x="516434" y="572432"/>
                  </a:cubicBezTo>
                  <a:lnTo>
                    <a:pt x="58575" y="572432"/>
                  </a:lnTo>
                  <a:cubicBezTo>
                    <a:pt x="26225" y="572432"/>
                    <a:pt x="0" y="546207"/>
                    <a:pt x="0" y="513857"/>
                  </a:cubicBezTo>
                  <a:lnTo>
                    <a:pt x="0" y="58575"/>
                  </a:lnTo>
                  <a:cubicBezTo>
                    <a:pt x="0" y="43040"/>
                    <a:pt x="6171" y="28141"/>
                    <a:pt x="17156" y="17156"/>
                  </a:cubicBezTo>
                  <a:cubicBezTo>
                    <a:pt x="28141" y="6171"/>
                    <a:pt x="43040" y="0"/>
                    <a:pt x="58575" y="0"/>
                  </a:cubicBezTo>
                  <a:close/>
                </a:path>
              </a:pathLst>
            </a:custGeom>
            <a:solidFill>
              <a:srgbClr val="100072">
                <a:alpha val="60000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19050"/>
              <a:ext cx="575008" cy="5914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3838328" y="1948449"/>
            <a:ext cx="2636383" cy="2631601"/>
            <a:chOff x="0" y="0"/>
            <a:chExt cx="573472" cy="572432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573472" cy="572432"/>
            </a:xfrm>
            <a:custGeom>
              <a:avLst/>
              <a:gdLst/>
              <a:ahLst/>
              <a:cxnLst/>
              <a:rect r="r" b="b" t="t" l="l"/>
              <a:pathLst>
                <a:path h="572432" w="573472">
                  <a:moveTo>
                    <a:pt x="58731" y="0"/>
                  </a:moveTo>
                  <a:lnTo>
                    <a:pt x="514741" y="0"/>
                  </a:lnTo>
                  <a:cubicBezTo>
                    <a:pt x="530317" y="0"/>
                    <a:pt x="545256" y="6188"/>
                    <a:pt x="556270" y="17202"/>
                  </a:cubicBezTo>
                  <a:cubicBezTo>
                    <a:pt x="567285" y="28216"/>
                    <a:pt x="573472" y="43155"/>
                    <a:pt x="573472" y="58731"/>
                  </a:cubicBezTo>
                  <a:lnTo>
                    <a:pt x="573472" y="513701"/>
                  </a:lnTo>
                  <a:cubicBezTo>
                    <a:pt x="573472" y="529277"/>
                    <a:pt x="567285" y="544216"/>
                    <a:pt x="556270" y="555230"/>
                  </a:cubicBezTo>
                  <a:cubicBezTo>
                    <a:pt x="545256" y="566244"/>
                    <a:pt x="530317" y="572432"/>
                    <a:pt x="514741" y="572432"/>
                  </a:cubicBezTo>
                  <a:lnTo>
                    <a:pt x="58731" y="572432"/>
                  </a:lnTo>
                  <a:cubicBezTo>
                    <a:pt x="43155" y="572432"/>
                    <a:pt x="28216" y="566244"/>
                    <a:pt x="17202" y="555230"/>
                  </a:cubicBezTo>
                  <a:cubicBezTo>
                    <a:pt x="6188" y="544216"/>
                    <a:pt x="0" y="529277"/>
                    <a:pt x="0" y="513701"/>
                  </a:cubicBezTo>
                  <a:lnTo>
                    <a:pt x="0" y="58731"/>
                  </a:lnTo>
                  <a:cubicBezTo>
                    <a:pt x="0" y="43155"/>
                    <a:pt x="6188" y="28216"/>
                    <a:pt x="17202" y="17202"/>
                  </a:cubicBezTo>
                  <a:cubicBezTo>
                    <a:pt x="28216" y="6188"/>
                    <a:pt x="43155" y="0"/>
                    <a:pt x="58731" y="0"/>
                  </a:cubicBezTo>
                  <a:close/>
                </a:path>
              </a:pathLst>
            </a:custGeom>
            <a:solidFill>
              <a:srgbClr val="100072">
                <a:alpha val="60000"/>
              </a:srgbClr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19050"/>
              <a:ext cx="573472" cy="5914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6653182" y="1948449"/>
            <a:ext cx="2644693" cy="2631601"/>
            <a:chOff x="0" y="0"/>
            <a:chExt cx="575280" cy="572432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575280" cy="572432"/>
            </a:xfrm>
            <a:custGeom>
              <a:avLst/>
              <a:gdLst/>
              <a:ahLst/>
              <a:cxnLst/>
              <a:rect r="r" b="b" t="t" l="l"/>
              <a:pathLst>
                <a:path h="572432" w="575280">
                  <a:moveTo>
                    <a:pt x="58547" y="0"/>
                  </a:moveTo>
                  <a:lnTo>
                    <a:pt x="516733" y="0"/>
                  </a:lnTo>
                  <a:cubicBezTo>
                    <a:pt x="549068" y="0"/>
                    <a:pt x="575280" y="26212"/>
                    <a:pt x="575280" y="58547"/>
                  </a:cubicBezTo>
                  <a:lnTo>
                    <a:pt x="575280" y="513885"/>
                  </a:lnTo>
                  <a:cubicBezTo>
                    <a:pt x="575280" y="529413"/>
                    <a:pt x="569112" y="544304"/>
                    <a:pt x="558132" y="555284"/>
                  </a:cubicBezTo>
                  <a:cubicBezTo>
                    <a:pt x="547152" y="566264"/>
                    <a:pt x="532261" y="572432"/>
                    <a:pt x="516733" y="572432"/>
                  </a:cubicBezTo>
                  <a:lnTo>
                    <a:pt x="58547" y="572432"/>
                  </a:lnTo>
                  <a:cubicBezTo>
                    <a:pt x="26212" y="572432"/>
                    <a:pt x="0" y="546220"/>
                    <a:pt x="0" y="513885"/>
                  </a:cubicBezTo>
                  <a:lnTo>
                    <a:pt x="0" y="58547"/>
                  </a:lnTo>
                  <a:cubicBezTo>
                    <a:pt x="0" y="26212"/>
                    <a:pt x="26212" y="0"/>
                    <a:pt x="58547" y="0"/>
                  </a:cubicBezTo>
                  <a:close/>
                </a:path>
              </a:pathLst>
            </a:custGeom>
            <a:solidFill>
              <a:srgbClr val="100072">
                <a:alpha val="60000"/>
              </a:srgbClr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19050"/>
              <a:ext cx="575280" cy="5914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031937" y="4752670"/>
            <a:ext cx="5448624" cy="2814481"/>
            <a:chOff x="0" y="0"/>
            <a:chExt cx="1185198" cy="612213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1185198" cy="612213"/>
            </a:xfrm>
            <a:custGeom>
              <a:avLst/>
              <a:gdLst/>
              <a:ahLst/>
              <a:cxnLst/>
              <a:rect r="r" b="b" t="t" l="l"/>
              <a:pathLst>
                <a:path h="612213" w="1185198">
                  <a:moveTo>
                    <a:pt x="28418" y="0"/>
                  </a:moveTo>
                  <a:lnTo>
                    <a:pt x="1156780" y="0"/>
                  </a:lnTo>
                  <a:cubicBezTo>
                    <a:pt x="1172474" y="0"/>
                    <a:pt x="1185198" y="12723"/>
                    <a:pt x="1185198" y="28418"/>
                  </a:cubicBezTo>
                  <a:lnTo>
                    <a:pt x="1185198" y="583795"/>
                  </a:lnTo>
                  <a:cubicBezTo>
                    <a:pt x="1185198" y="591332"/>
                    <a:pt x="1182204" y="598560"/>
                    <a:pt x="1176874" y="603889"/>
                  </a:cubicBezTo>
                  <a:cubicBezTo>
                    <a:pt x="1171545" y="609219"/>
                    <a:pt x="1164317" y="612213"/>
                    <a:pt x="1156780" y="612213"/>
                  </a:cubicBezTo>
                  <a:lnTo>
                    <a:pt x="28418" y="612213"/>
                  </a:lnTo>
                  <a:cubicBezTo>
                    <a:pt x="20881" y="612213"/>
                    <a:pt x="13653" y="609219"/>
                    <a:pt x="8323" y="603889"/>
                  </a:cubicBezTo>
                  <a:cubicBezTo>
                    <a:pt x="2994" y="598560"/>
                    <a:pt x="0" y="591332"/>
                    <a:pt x="0" y="583795"/>
                  </a:cubicBezTo>
                  <a:lnTo>
                    <a:pt x="0" y="28418"/>
                  </a:lnTo>
                  <a:cubicBezTo>
                    <a:pt x="0" y="20881"/>
                    <a:pt x="2994" y="13653"/>
                    <a:pt x="8323" y="8323"/>
                  </a:cubicBezTo>
                  <a:cubicBezTo>
                    <a:pt x="13653" y="2994"/>
                    <a:pt x="20881" y="0"/>
                    <a:pt x="28418" y="0"/>
                  </a:cubicBezTo>
                  <a:close/>
                </a:path>
              </a:pathLst>
            </a:custGeom>
            <a:solidFill>
              <a:srgbClr val="100072">
                <a:alpha val="60000"/>
              </a:srgbClr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19050"/>
              <a:ext cx="1185198" cy="6312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6653182" y="4752670"/>
            <a:ext cx="2644693" cy="2814481"/>
            <a:chOff x="0" y="0"/>
            <a:chExt cx="575280" cy="612213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575280" cy="612213"/>
            </a:xfrm>
            <a:custGeom>
              <a:avLst/>
              <a:gdLst/>
              <a:ahLst/>
              <a:cxnLst/>
              <a:rect r="r" b="b" t="t" l="l"/>
              <a:pathLst>
                <a:path h="612213" w="575280">
                  <a:moveTo>
                    <a:pt x="58547" y="0"/>
                  </a:moveTo>
                  <a:lnTo>
                    <a:pt x="516733" y="0"/>
                  </a:lnTo>
                  <a:cubicBezTo>
                    <a:pt x="549068" y="0"/>
                    <a:pt x="575280" y="26212"/>
                    <a:pt x="575280" y="58547"/>
                  </a:cubicBezTo>
                  <a:lnTo>
                    <a:pt x="575280" y="553666"/>
                  </a:lnTo>
                  <a:cubicBezTo>
                    <a:pt x="575280" y="586000"/>
                    <a:pt x="549068" y="612213"/>
                    <a:pt x="516733" y="612213"/>
                  </a:cubicBezTo>
                  <a:lnTo>
                    <a:pt x="58547" y="612213"/>
                  </a:lnTo>
                  <a:cubicBezTo>
                    <a:pt x="26212" y="612213"/>
                    <a:pt x="0" y="586000"/>
                    <a:pt x="0" y="553666"/>
                  </a:cubicBezTo>
                  <a:lnTo>
                    <a:pt x="0" y="58547"/>
                  </a:lnTo>
                  <a:cubicBezTo>
                    <a:pt x="0" y="26212"/>
                    <a:pt x="26212" y="0"/>
                    <a:pt x="58547" y="0"/>
                  </a:cubicBezTo>
                  <a:close/>
                </a:path>
              </a:pathLst>
            </a:custGeom>
            <a:solidFill>
              <a:srgbClr val="100072">
                <a:alpha val="60000"/>
              </a:srgbClr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19050"/>
              <a:ext cx="575280" cy="6312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sp>
        <p:nvSpPr>
          <p:cNvPr name="TextBox 46" id="46"/>
          <p:cNvSpPr txBox="true"/>
          <p:nvPr/>
        </p:nvSpPr>
        <p:spPr>
          <a:xfrm rot="0">
            <a:off x="1627930" y="2479440"/>
            <a:ext cx="1655650" cy="978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72"/>
              </a:lnSpc>
            </a:pPr>
            <a:r>
              <a:rPr lang="en-US" sz="5766" b="true">
                <a:solidFill>
                  <a:srgbClr val="FFFFFF"/>
                </a:solidFill>
                <a:latin typeface="Faustina Bold"/>
                <a:ea typeface="Faustina Bold"/>
                <a:cs typeface="Faustina Bold"/>
                <a:sym typeface="Faustina Bold"/>
              </a:rPr>
              <a:t>200+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581612" y="3520009"/>
            <a:ext cx="1440064" cy="8050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9"/>
              </a:lnSpc>
              <a:spcBef>
                <a:spcPct val="0"/>
              </a:spcBef>
            </a:pPr>
            <a:r>
              <a:rPr lang="en-US" sz="2306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G</a:t>
            </a:r>
            <a:r>
              <a:rPr lang="en-US" sz="2306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iảng viên</a:t>
            </a:r>
          </a:p>
          <a:p>
            <a:pPr algn="ctr">
              <a:lnSpc>
                <a:spcPts val="3229"/>
              </a:lnSpc>
              <a:spcBef>
                <a:spcPct val="0"/>
              </a:spcBef>
            </a:pPr>
            <a:r>
              <a:rPr lang="en-US" sz="2306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đối tác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7263289" y="2479440"/>
            <a:ext cx="1633895" cy="978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72"/>
              </a:lnSpc>
            </a:pPr>
            <a:r>
              <a:rPr lang="en-US" sz="5766" b="true">
                <a:solidFill>
                  <a:srgbClr val="FFFFFF"/>
                </a:solidFill>
                <a:latin typeface="Faustina Bold"/>
                <a:ea typeface="Faustina Bold"/>
                <a:cs typeface="Faustina Bold"/>
                <a:sym typeface="Faustina Bold"/>
              </a:rPr>
              <a:t>300+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6994977" y="3520009"/>
            <a:ext cx="1862299" cy="8050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9"/>
              </a:lnSpc>
            </a:pPr>
            <a:r>
              <a:rPr lang="en-US" sz="2306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Khách hàng</a:t>
            </a:r>
          </a:p>
          <a:p>
            <a:pPr algn="ctr">
              <a:lnSpc>
                <a:spcPts val="3229"/>
              </a:lnSpc>
              <a:spcBef>
                <a:spcPct val="0"/>
              </a:spcBef>
            </a:pPr>
            <a:r>
              <a:rPr lang="en-US" sz="2306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doanh nghiệp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4439859" y="2479440"/>
            <a:ext cx="1680442" cy="978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72"/>
              </a:lnSpc>
            </a:pPr>
            <a:r>
              <a:rPr lang="en-US" sz="5766" b="true">
                <a:solidFill>
                  <a:srgbClr val="FFFFFF"/>
                </a:solidFill>
                <a:latin typeface="Faustina Bold"/>
                <a:ea typeface="Faustina Bold"/>
                <a:cs typeface="Faustina Bold"/>
                <a:sym typeface="Faustina Bold"/>
              </a:rPr>
              <a:t>700+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4605409" y="3520009"/>
            <a:ext cx="1041122" cy="8050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9"/>
              </a:lnSpc>
            </a:pPr>
            <a:r>
              <a:rPr lang="en-US" sz="2306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Khóa</a:t>
            </a:r>
          </a:p>
          <a:p>
            <a:pPr algn="ctr">
              <a:lnSpc>
                <a:spcPts val="3229"/>
              </a:lnSpc>
              <a:spcBef>
                <a:spcPct val="0"/>
              </a:spcBef>
            </a:pPr>
            <a:r>
              <a:rPr lang="en-US" sz="2306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đào tạo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2258653" y="5576395"/>
            <a:ext cx="2900479" cy="860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50"/>
              </a:lnSpc>
            </a:pPr>
            <a:r>
              <a:rPr lang="en-US" sz="5107" b="true">
                <a:solidFill>
                  <a:srgbClr val="FFFFFF"/>
                </a:solidFill>
                <a:latin typeface="Faustina Bold"/>
                <a:ea typeface="Faustina Bold"/>
                <a:cs typeface="Faustina Bold"/>
                <a:sym typeface="Faustina Bold"/>
              </a:rPr>
              <a:t>1.000.000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2300497" y="6503772"/>
            <a:ext cx="2885031" cy="397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9"/>
              </a:lnSpc>
              <a:spcBef>
                <a:spcPct val="0"/>
              </a:spcBef>
            </a:pPr>
            <a:r>
              <a:rPr lang="en-US" sz="2306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Lượt học hàng tháng 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6780347" y="5632303"/>
            <a:ext cx="2388527" cy="75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08"/>
              </a:lnSpc>
            </a:pPr>
            <a:r>
              <a:rPr lang="en-US" sz="4434" b="true">
                <a:solidFill>
                  <a:srgbClr val="FFFFFF"/>
                </a:solidFill>
                <a:latin typeface="Faustina Bold"/>
                <a:ea typeface="Faustina Bold"/>
                <a:cs typeface="Faustina Bold"/>
                <a:sym typeface="Faustina Bold"/>
              </a:rPr>
              <a:t>500.000+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7288626" y="6503772"/>
            <a:ext cx="1365496" cy="396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9"/>
              </a:lnSpc>
              <a:spcBef>
                <a:spcPct val="0"/>
              </a:spcBef>
            </a:pPr>
            <a:r>
              <a:rPr lang="en-US" sz="2306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Người học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032092" y="1278523"/>
            <a:ext cx="8654033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THÀNH TỰU</a:t>
            </a:r>
          </a:p>
        </p:txBody>
      </p:sp>
      <p:grpSp>
        <p:nvGrpSpPr>
          <p:cNvPr name="Group 57" id="57"/>
          <p:cNvGrpSpPr/>
          <p:nvPr/>
        </p:nvGrpSpPr>
        <p:grpSpPr>
          <a:xfrm rot="0">
            <a:off x="10677239" y="1948449"/>
            <a:ext cx="6421904" cy="5618703"/>
            <a:chOff x="0" y="0"/>
            <a:chExt cx="8562538" cy="7491603"/>
          </a:xfrm>
        </p:grpSpPr>
        <p:grpSp>
          <p:nvGrpSpPr>
            <p:cNvPr name="Group 58" id="58"/>
            <p:cNvGrpSpPr/>
            <p:nvPr/>
          </p:nvGrpSpPr>
          <p:grpSpPr>
            <a:xfrm rot="0">
              <a:off x="0" y="4244411"/>
              <a:ext cx="1582456" cy="700546"/>
              <a:chOff x="0" y="0"/>
              <a:chExt cx="702077" cy="310806"/>
            </a:xfrm>
          </p:grpSpPr>
          <p:sp>
            <p:nvSpPr>
              <p:cNvPr name="Freeform 59" id="59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60" id="60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61" id="61"/>
            <p:cNvGrpSpPr/>
            <p:nvPr/>
          </p:nvGrpSpPr>
          <p:grpSpPr>
            <a:xfrm rot="0">
              <a:off x="0" y="5093293"/>
              <a:ext cx="1582456" cy="700546"/>
              <a:chOff x="0" y="0"/>
              <a:chExt cx="702077" cy="310806"/>
            </a:xfrm>
          </p:grpSpPr>
          <p:sp>
            <p:nvSpPr>
              <p:cNvPr name="Freeform 62" id="62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63" id="63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64" id="64"/>
            <p:cNvGrpSpPr/>
            <p:nvPr/>
          </p:nvGrpSpPr>
          <p:grpSpPr>
            <a:xfrm rot="0">
              <a:off x="1745021" y="4244411"/>
              <a:ext cx="1582456" cy="700546"/>
              <a:chOff x="0" y="0"/>
              <a:chExt cx="702077" cy="310806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66" id="66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67" id="67"/>
            <p:cNvGrpSpPr/>
            <p:nvPr/>
          </p:nvGrpSpPr>
          <p:grpSpPr>
            <a:xfrm rot="0">
              <a:off x="1745021" y="5093293"/>
              <a:ext cx="1582456" cy="700546"/>
              <a:chOff x="0" y="0"/>
              <a:chExt cx="702077" cy="310806"/>
            </a:xfrm>
          </p:grpSpPr>
          <p:sp>
            <p:nvSpPr>
              <p:cNvPr name="Freeform 68" id="68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69" id="69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70" id="70"/>
            <p:cNvGrpSpPr/>
            <p:nvPr/>
          </p:nvGrpSpPr>
          <p:grpSpPr>
            <a:xfrm rot="0">
              <a:off x="3490041" y="4244411"/>
              <a:ext cx="1582456" cy="700546"/>
              <a:chOff x="0" y="0"/>
              <a:chExt cx="702077" cy="310806"/>
            </a:xfrm>
          </p:grpSpPr>
          <p:sp>
            <p:nvSpPr>
              <p:cNvPr name="Freeform 71" id="71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72" id="72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73" id="73"/>
            <p:cNvGrpSpPr/>
            <p:nvPr/>
          </p:nvGrpSpPr>
          <p:grpSpPr>
            <a:xfrm rot="0">
              <a:off x="3490041" y="5093293"/>
              <a:ext cx="1582456" cy="700546"/>
              <a:chOff x="0" y="0"/>
              <a:chExt cx="702077" cy="310806"/>
            </a:xfrm>
          </p:grpSpPr>
          <p:sp>
            <p:nvSpPr>
              <p:cNvPr name="Freeform 74" id="74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75" id="75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76" id="76"/>
            <p:cNvGrpSpPr/>
            <p:nvPr/>
          </p:nvGrpSpPr>
          <p:grpSpPr>
            <a:xfrm rot="0">
              <a:off x="5235062" y="4244411"/>
              <a:ext cx="1582456" cy="700546"/>
              <a:chOff x="0" y="0"/>
              <a:chExt cx="702077" cy="310806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78" id="78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79" id="79"/>
            <p:cNvGrpSpPr/>
            <p:nvPr/>
          </p:nvGrpSpPr>
          <p:grpSpPr>
            <a:xfrm rot="0">
              <a:off x="5235062" y="5093293"/>
              <a:ext cx="1582456" cy="700546"/>
              <a:chOff x="0" y="0"/>
              <a:chExt cx="702077" cy="310806"/>
            </a:xfrm>
          </p:grpSpPr>
          <p:sp>
            <p:nvSpPr>
              <p:cNvPr name="Freeform 80" id="80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81" id="81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82" id="82"/>
            <p:cNvGrpSpPr/>
            <p:nvPr/>
          </p:nvGrpSpPr>
          <p:grpSpPr>
            <a:xfrm rot="0">
              <a:off x="6980082" y="4244411"/>
              <a:ext cx="1582456" cy="700546"/>
              <a:chOff x="0" y="0"/>
              <a:chExt cx="702077" cy="310806"/>
            </a:xfrm>
          </p:grpSpPr>
          <p:sp>
            <p:nvSpPr>
              <p:cNvPr name="Freeform 83" id="83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84" id="84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85" id="85"/>
            <p:cNvGrpSpPr/>
            <p:nvPr/>
          </p:nvGrpSpPr>
          <p:grpSpPr>
            <a:xfrm rot="0">
              <a:off x="6980082" y="5093293"/>
              <a:ext cx="1582456" cy="700546"/>
              <a:chOff x="0" y="0"/>
              <a:chExt cx="702077" cy="310806"/>
            </a:xfrm>
          </p:grpSpPr>
          <p:sp>
            <p:nvSpPr>
              <p:cNvPr name="Freeform 86" id="86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87" id="87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88" id="88"/>
            <p:cNvGrpSpPr/>
            <p:nvPr/>
          </p:nvGrpSpPr>
          <p:grpSpPr>
            <a:xfrm rot="0">
              <a:off x="0" y="2546647"/>
              <a:ext cx="1582456" cy="700546"/>
              <a:chOff x="0" y="0"/>
              <a:chExt cx="702077" cy="310806"/>
            </a:xfrm>
          </p:grpSpPr>
          <p:sp>
            <p:nvSpPr>
              <p:cNvPr name="Freeform 89" id="89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90" id="90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91" id="91"/>
            <p:cNvGrpSpPr/>
            <p:nvPr/>
          </p:nvGrpSpPr>
          <p:grpSpPr>
            <a:xfrm rot="0">
              <a:off x="0" y="3395529"/>
              <a:ext cx="1582456" cy="700546"/>
              <a:chOff x="0" y="0"/>
              <a:chExt cx="702077" cy="310806"/>
            </a:xfrm>
          </p:grpSpPr>
          <p:sp>
            <p:nvSpPr>
              <p:cNvPr name="Freeform 92" id="92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93" id="93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94" id="94"/>
            <p:cNvGrpSpPr/>
            <p:nvPr/>
          </p:nvGrpSpPr>
          <p:grpSpPr>
            <a:xfrm rot="0">
              <a:off x="1745021" y="2546647"/>
              <a:ext cx="1582456" cy="700546"/>
              <a:chOff x="0" y="0"/>
              <a:chExt cx="702077" cy="310806"/>
            </a:xfrm>
          </p:grpSpPr>
          <p:sp>
            <p:nvSpPr>
              <p:cNvPr name="Freeform 95" id="95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96" id="96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97" id="97"/>
            <p:cNvGrpSpPr/>
            <p:nvPr/>
          </p:nvGrpSpPr>
          <p:grpSpPr>
            <a:xfrm rot="0">
              <a:off x="1745021" y="3395529"/>
              <a:ext cx="1582456" cy="700546"/>
              <a:chOff x="0" y="0"/>
              <a:chExt cx="702077" cy="310806"/>
            </a:xfrm>
          </p:grpSpPr>
          <p:sp>
            <p:nvSpPr>
              <p:cNvPr name="Freeform 98" id="98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99" id="99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100" id="100"/>
            <p:cNvGrpSpPr/>
            <p:nvPr/>
          </p:nvGrpSpPr>
          <p:grpSpPr>
            <a:xfrm rot="0">
              <a:off x="3490041" y="2546647"/>
              <a:ext cx="1582456" cy="700546"/>
              <a:chOff x="0" y="0"/>
              <a:chExt cx="702077" cy="310806"/>
            </a:xfrm>
          </p:grpSpPr>
          <p:sp>
            <p:nvSpPr>
              <p:cNvPr name="Freeform 101" id="101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102" id="102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103" id="103"/>
            <p:cNvGrpSpPr/>
            <p:nvPr/>
          </p:nvGrpSpPr>
          <p:grpSpPr>
            <a:xfrm rot="0">
              <a:off x="3490041" y="3395529"/>
              <a:ext cx="1582456" cy="700546"/>
              <a:chOff x="0" y="0"/>
              <a:chExt cx="702077" cy="310806"/>
            </a:xfrm>
          </p:grpSpPr>
          <p:sp>
            <p:nvSpPr>
              <p:cNvPr name="Freeform 104" id="104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105" id="105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106" id="106"/>
            <p:cNvGrpSpPr/>
            <p:nvPr/>
          </p:nvGrpSpPr>
          <p:grpSpPr>
            <a:xfrm rot="0">
              <a:off x="5235062" y="2546647"/>
              <a:ext cx="1582456" cy="700546"/>
              <a:chOff x="0" y="0"/>
              <a:chExt cx="702077" cy="310806"/>
            </a:xfrm>
          </p:grpSpPr>
          <p:sp>
            <p:nvSpPr>
              <p:cNvPr name="Freeform 107" id="107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108" id="108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109" id="109"/>
            <p:cNvGrpSpPr/>
            <p:nvPr/>
          </p:nvGrpSpPr>
          <p:grpSpPr>
            <a:xfrm rot="0">
              <a:off x="5235062" y="3395529"/>
              <a:ext cx="1582456" cy="700546"/>
              <a:chOff x="0" y="0"/>
              <a:chExt cx="702077" cy="310806"/>
            </a:xfrm>
          </p:grpSpPr>
          <p:sp>
            <p:nvSpPr>
              <p:cNvPr name="Freeform 110" id="110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111" id="111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112" id="112"/>
            <p:cNvGrpSpPr/>
            <p:nvPr/>
          </p:nvGrpSpPr>
          <p:grpSpPr>
            <a:xfrm rot="0">
              <a:off x="6980082" y="2546647"/>
              <a:ext cx="1582456" cy="700546"/>
              <a:chOff x="0" y="0"/>
              <a:chExt cx="702077" cy="310806"/>
            </a:xfrm>
          </p:grpSpPr>
          <p:sp>
            <p:nvSpPr>
              <p:cNvPr name="Freeform 113" id="113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114" id="114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115" id="115"/>
            <p:cNvGrpSpPr/>
            <p:nvPr/>
          </p:nvGrpSpPr>
          <p:grpSpPr>
            <a:xfrm rot="0">
              <a:off x="6980082" y="3395529"/>
              <a:ext cx="1582456" cy="700546"/>
              <a:chOff x="0" y="0"/>
              <a:chExt cx="702077" cy="310806"/>
            </a:xfrm>
          </p:grpSpPr>
          <p:sp>
            <p:nvSpPr>
              <p:cNvPr name="Freeform 116" id="116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117" id="117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118" id="118"/>
            <p:cNvGrpSpPr/>
            <p:nvPr/>
          </p:nvGrpSpPr>
          <p:grpSpPr>
            <a:xfrm rot="0">
              <a:off x="0" y="848882"/>
              <a:ext cx="1582456" cy="700546"/>
              <a:chOff x="0" y="0"/>
              <a:chExt cx="702077" cy="310806"/>
            </a:xfrm>
          </p:grpSpPr>
          <p:sp>
            <p:nvSpPr>
              <p:cNvPr name="Freeform 119" id="119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120" id="120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121" id="121"/>
            <p:cNvGrpSpPr/>
            <p:nvPr/>
          </p:nvGrpSpPr>
          <p:grpSpPr>
            <a:xfrm rot="0">
              <a:off x="0" y="1697764"/>
              <a:ext cx="1582456" cy="700546"/>
              <a:chOff x="0" y="0"/>
              <a:chExt cx="702077" cy="310806"/>
            </a:xfrm>
          </p:grpSpPr>
          <p:sp>
            <p:nvSpPr>
              <p:cNvPr name="Freeform 122" id="122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123" id="123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124" id="124"/>
            <p:cNvGrpSpPr/>
            <p:nvPr/>
          </p:nvGrpSpPr>
          <p:grpSpPr>
            <a:xfrm rot="0">
              <a:off x="1745021" y="848882"/>
              <a:ext cx="1582456" cy="700546"/>
              <a:chOff x="0" y="0"/>
              <a:chExt cx="702077" cy="310806"/>
            </a:xfrm>
          </p:grpSpPr>
          <p:sp>
            <p:nvSpPr>
              <p:cNvPr name="Freeform 125" id="125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126" id="126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127" id="127"/>
            <p:cNvGrpSpPr/>
            <p:nvPr/>
          </p:nvGrpSpPr>
          <p:grpSpPr>
            <a:xfrm rot="0">
              <a:off x="1745021" y="1697764"/>
              <a:ext cx="1582456" cy="700546"/>
              <a:chOff x="0" y="0"/>
              <a:chExt cx="702077" cy="310806"/>
            </a:xfrm>
          </p:grpSpPr>
          <p:sp>
            <p:nvSpPr>
              <p:cNvPr name="Freeform 128" id="128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129" id="129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130" id="130"/>
            <p:cNvGrpSpPr/>
            <p:nvPr/>
          </p:nvGrpSpPr>
          <p:grpSpPr>
            <a:xfrm rot="0">
              <a:off x="3490041" y="848882"/>
              <a:ext cx="1582456" cy="700546"/>
              <a:chOff x="0" y="0"/>
              <a:chExt cx="702077" cy="310806"/>
            </a:xfrm>
          </p:grpSpPr>
          <p:sp>
            <p:nvSpPr>
              <p:cNvPr name="Freeform 131" id="131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132" id="132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133" id="133"/>
            <p:cNvGrpSpPr/>
            <p:nvPr/>
          </p:nvGrpSpPr>
          <p:grpSpPr>
            <a:xfrm rot="0">
              <a:off x="3490041" y="1697764"/>
              <a:ext cx="1582456" cy="700546"/>
              <a:chOff x="0" y="0"/>
              <a:chExt cx="702077" cy="310806"/>
            </a:xfrm>
          </p:grpSpPr>
          <p:sp>
            <p:nvSpPr>
              <p:cNvPr name="Freeform 134" id="134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135" id="135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136" id="136"/>
            <p:cNvGrpSpPr/>
            <p:nvPr/>
          </p:nvGrpSpPr>
          <p:grpSpPr>
            <a:xfrm rot="0">
              <a:off x="5235062" y="848882"/>
              <a:ext cx="1582456" cy="700546"/>
              <a:chOff x="0" y="0"/>
              <a:chExt cx="702077" cy="310806"/>
            </a:xfrm>
          </p:grpSpPr>
          <p:sp>
            <p:nvSpPr>
              <p:cNvPr name="Freeform 137" id="137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138" id="138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139" id="139"/>
            <p:cNvGrpSpPr/>
            <p:nvPr/>
          </p:nvGrpSpPr>
          <p:grpSpPr>
            <a:xfrm rot="0">
              <a:off x="5235062" y="1697764"/>
              <a:ext cx="1582456" cy="700546"/>
              <a:chOff x="0" y="0"/>
              <a:chExt cx="702077" cy="310806"/>
            </a:xfrm>
          </p:grpSpPr>
          <p:sp>
            <p:nvSpPr>
              <p:cNvPr name="Freeform 140" id="140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141" id="141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142" id="142"/>
            <p:cNvGrpSpPr/>
            <p:nvPr/>
          </p:nvGrpSpPr>
          <p:grpSpPr>
            <a:xfrm rot="0">
              <a:off x="6980082" y="848882"/>
              <a:ext cx="1582456" cy="700546"/>
              <a:chOff x="0" y="0"/>
              <a:chExt cx="702077" cy="310806"/>
            </a:xfrm>
          </p:grpSpPr>
          <p:sp>
            <p:nvSpPr>
              <p:cNvPr name="Freeform 143" id="143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144" id="144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145" id="145"/>
            <p:cNvGrpSpPr/>
            <p:nvPr/>
          </p:nvGrpSpPr>
          <p:grpSpPr>
            <a:xfrm rot="0">
              <a:off x="6980082" y="1697764"/>
              <a:ext cx="1582456" cy="700546"/>
              <a:chOff x="0" y="0"/>
              <a:chExt cx="702077" cy="310806"/>
            </a:xfrm>
          </p:grpSpPr>
          <p:sp>
            <p:nvSpPr>
              <p:cNvPr name="Freeform 146" id="146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147" id="147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148" id="148"/>
            <p:cNvGrpSpPr/>
            <p:nvPr/>
          </p:nvGrpSpPr>
          <p:grpSpPr>
            <a:xfrm rot="0">
              <a:off x="1745021" y="0"/>
              <a:ext cx="1582456" cy="700546"/>
              <a:chOff x="0" y="0"/>
              <a:chExt cx="702077" cy="310806"/>
            </a:xfrm>
          </p:grpSpPr>
          <p:sp>
            <p:nvSpPr>
              <p:cNvPr name="Freeform 149" id="149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150" id="150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151" id="151"/>
            <p:cNvGrpSpPr/>
            <p:nvPr/>
          </p:nvGrpSpPr>
          <p:grpSpPr>
            <a:xfrm rot="0">
              <a:off x="3490041" y="0"/>
              <a:ext cx="1582456" cy="700546"/>
              <a:chOff x="0" y="0"/>
              <a:chExt cx="702077" cy="310806"/>
            </a:xfrm>
          </p:grpSpPr>
          <p:sp>
            <p:nvSpPr>
              <p:cNvPr name="Freeform 152" id="152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153" id="153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154" id="154"/>
            <p:cNvGrpSpPr/>
            <p:nvPr/>
          </p:nvGrpSpPr>
          <p:grpSpPr>
            <a:xfrm rot="0">
              <a:off x="6980082" y="0"/>
              <a:ext cx="1582456" cy="700546"/>
              <a:chOff x="0" y="0"/>
              <a:chExt cx="702077" cy="310806"/>
            </a:xfrm>
          </p:grpSpPr>
          <p:sp>
            <p:nvSpPr>
              <p:cNvPr name="Freeform 155" id="155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156" id="156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157" id="157"/>
            <p:cNvGrpSpPr/>
            <p:nvPr/>
          </p:nvGrpSpPr>
          <p:grpSpPr>
            <a:xfrm rot="0">
              <a:off x="0" y="0"/>
              <a:ext cx="1582456" cy="700546"/>
              <a:chOff x="0" y="0"/>
              <a:chExt cx="702077" cy="310806"/>
            </a:xfrm>
          </p:grpSpPr>
          <p:sp>
            <p:nvSpPr>
              <p:cNvPr name="Freeform 158" id="158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159" id="159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4662" lIns="24662" bIns="24662" rIns="24662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sp>
          <p:nvSpPr>
            <p:cNvPr name="Freeform 160" id="160"/>
            <p:cNvSpPr/>
            <p:nvPr/>
          </p:nvSpPr>
          <p:spPr>
            <a:xfrm flipH="false" flipV="false" rot="0">
              <a:off x="97719" y="72711"/>
              <a:ext cx="1357962" cy="556620"/>
            </a:xfrm>
            <a:custGeom>
              <a:avLst/>
              <a:gdLst/>
              <a:ahLst/>
              <a:cxnLst/>
              <a:rect r="r" b="b" t="t" l="l"/>
              <a:pathLst>
                <a:path h="556620" w="1357962">
                  <a:moveTo>
                    <a:pt x="0" y="0"/>
                  </a:moveTo>
                  <a:lnTo>
                    <a:pt x="1357962" y="0"/>
                  </a:lnTo>
                  <a:lnTo>
                    <a:pt x="1357962" y="556621"/>
                  </a:lnTo>
                  <a:lnTo>
                    <a:pt x="0" y="5566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22649" t="-130255" r="-22649" b="-124221"/>
              </a:stretch>
            </a:blipFill>
          </p:spPr>
        </p:sp>
        <p:sp>
          <p:nvSpPr>
            <p:cNvPr name="Freeform 161" id="161"/>
            <p:cNvSpPr/>
            <p:nvPr/>
          </p:nvSpPr>
          <p:spPr>
            <a:xfrm flipH="false" flipV="false" rot="0">
              <a:off x="1952807" y="83468"/>
              <a:ext cx="1166883" cy="533611"/>
            </a:xfrm>
            <a:custGeom>
              <a:avLst/>
              <a:gdLst/>
              <a:ahLst/>
              <a:cxnLst/>
              <a:rect r="r" b="b" t="t" l="l"/>
              <a:pathLst>
                <a:path h="533611" w="1166883">
                  <a:moveTo>
                    <a:pt x="0" y="0"/>
                  </a:moveTo>
                  <a:lnTo>
                    <a:pt x="1166883" y="0"/>
                  </a:lnTo>
                  <a:lnTo>
                    <a:pt x="1166883" y="533610"/>
                  </a:lnTo>
                  <a:lnTo>
                    <a:pt x="0" y="5336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5307" t="-59933" r="0" b="-70349"/>
              </a:stretch>
            </a:blipFill>
          </p:spPr>
        </p:sp>
        <p:sp>
          <p:nvSpPr>
            <p:cNvPr name="Freeform 162" id="162"/>
            <p:cNvSpPr/>
            <p:nvPr/>
          </p:nvSpPr>
          <p:spPr>
            <a:xfrm flipH="false" flipV="false" rot="0">
              <a:off x="3691575" y="83468"/>
              <a:ext cx="1184120" cy="530329"/>
            </a:xfrm>
            <a:custGeom>
              <a:avLst/>
              <a:gdLst/>
              <a:ahLst/>
              <a:cxnLst/>
              <a:rect r="r" b="b" t="t" l="l"/>
              <a:pathLst>
                <a:path h="530329" w="1184120">
                  <a:moveTo>
                    <a:pt x="0" y="0"/>
                  </a:moveTo>
                  <a:lnTo>
                    <a:pt x="1184121" y="0"/>
                  </a:lnTo>
                  <a:lnTo>
                    <a:pt x="1184121" y="530328"/>
                  </a:lnTo>
                  <a:lnTo>
                    <a:pt x="0" y="5303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grpSp>
          <p:nvGrpSpPr>
            <p:cNvPr name="Group 163" id="163"/>
            <p:cNvGrpSpPr/>
            <p:nvPr/>
          </p:nvGrpSpPr>
          <p:grpSpPr>
            <a:xfrm rot="0">
              <a:off x="5235062" y="0"/>
              <a:ext cx="1582456" cy="700546"/>
              <a:chOff x="0" y="0"/>
              <a:chExt cx="702077" cy="310806"/>
            </a:xfrm>
          </p:grpSpPr>
          <p:sp>
            <p:nvSpPr>
              <p:cNvPr name="Freeform 164" id="164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165" id="165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4662" lIns="24662" bIns="24662" rIns="24662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sp>
          <p:nvSpPr>
            <p:cNvPr name="Freeform 166" id="166"/>
            <p:cNvSpPr/>
            <p:nvPr/>
          </p:nvSpPr>
          <p:spPr>
            <a:xfrm flipH="false" flipV="false" rot="0">
              <a:off x="5299724" y="120495"/>
              <a:ext cx="1453131" cy="456273"/>
            </a:xfrm>
            <a:custGeom>
              <a:avLst/>
              <a:gdLst/>
              <a:ahLst/>
              <a:cxnLst/>
              <a:rect r="r" b="b" t="t" l="l"/>
              <a:pathLst>
                <a:path h="456273" w="1453131">
                  <a:moveTo>
                    <a:pt x="0" y="0"/>
                  </a:moveTo>
                  <a:lnTo>
                    <a:pt x="1453131" y="0"/>
                  </a:lnTo>
                  <a:lnTo>
                    <a:pt x="1453131" y="456273"/>
                  </a:lnTo>
                  <a:lnTo>
                    <a:pt x="0" y="456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20169" t="-175105" r="-20169" b="-171844"/>
              </a:stretch>
            </a:blipFill>
          </p:spPr>
        </p:sp>
        <p:sp>
          <p:nvSpPr>
            <p:cNvPr name="Freeform 167" id="167"/>
            <p:cNvSpPr/>
            <p:nvPr/>
          </p:nvSpPr>
          <p:spPr>
            <a:xfrm flipH="false" flipV="false" rot="0">
              <a:off x="7055739" y="164275"/>
              <a:ext cx="1398918" cy="373494"/>
            </a:xfrm>
            <a:custGeom>
              <a:avLst/>
              <a:gdLst/>
              <a:ahLst/>
              <a:cxnLst/>
              <a:rect r="r" b="b" t="t" l="l"/>
              <a:pathLst>
                <a:path h="373494" w="1398918">
                  <a:moveTo>
                    <a:pt x="0" y="0"/>
                  </a:moveTo>
                  <a:lnTo>
                    <a:pt x="1398918" y="0"/>
                  </a:lnTo>
                  <a:lnTo>
                    <a:pt x="1398918" y="373494"/>
                  </a:lnTo>
                  <a:lnTo>
                    <a:pt x="0" y="373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-750" b="0"/>
              </a:stretch>
            </a:blipFill>
          </p:spPr>
        </p:sp>
        <p:sp>
          <p:nvSpPr>
            <p:cNvPr name="Freeform 168" id="168"/>
            <p:cNvSpPr/>
            <p:nvPr/>
          </p:nvSpPr>
          <p:spPr>
            <a:xfrm flipH="false" flipV="false" rot="0">
              <a:off x="43589" y="1051595"/>
              <a:ext cx="1495278" cy="295121"/>
            </a:xfrm>
            <a:custGeom>
              <a:avLst/>
              <a:gdLst/>
              <a:ahLst/>
              <a:cxnLst/>
              <a:rect r="r" b="b" t="t" l="l"/>
              <a:pathLst>
                <a:path h="295121" w="1495278">
                  <a:moveTo>
                    <a:pt x="0" y="0"/>
                  </a:moveTo>
                  <a:lnTo>
                    <a:pt x="1495278" y="0"/>
                  </a:lnTo>
                  <a:lnTo>
                    <a:pt x="1495278" y="295120"/>
                  </a:lnTo>
                  <a:lnTo>
                    <a:pt x="0" y="2951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10827" t="-46723" r="-9398" b="-38822"/>
              </a:stretch>
            </a:blipFill>
          </p:spPr>
        </p:sp>
        <p:sp>
          <p:nvSpPr>
            <p:cNvPr name="Freeform 169" id="169"/>
            <p:cNvSpPr/>
            <p:nvPr/>
          </p:nvSpPr>
          <p:spPr>
            <a:xfrm flipH="false" flipV="false" rot="0">
              <a:off x="2114787" y="911766"/>
              <a:ext cx="842924" cy="574778"/>
            </a:xfrm>
            <a:custGeom>
              <a:avLst/>
              <a:gdLst/>
              <a:ahLst/>
              <a:cxnLst/>
              <a:rect r="r" b="b" t="t" l="l"/>
              <a:pathLst>
                <a:path h="574778" w="842924">
                  <a:moveTo>
                    <a:pt x="0" y="0"/>
                  </a:moveTo>
                  <a:lnTo>
                    <a:pt x="842923" y="0"/>
                  </a:lnTo>
                  <a:lnTo>
                    <a:pt x="842923" y="574778"/>
                  </a:lnTo>
                  <a:lnTo>
                    <a:pt x="0" y="574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0" t="-25053" r="0" b="-21598"/>
              </a:stretch>
            </a:blipFill>
          </p:spPr>
        </p:sp>
        <p:sp>
          <p:nvSpPr>
            <p:cNvPr name="Freeform 170" id="170"/>
            <p:cNvSpPr/>
            <p:nvPr/>
          </p:nvSpPr>
          <p:spPr>
            <a:xfrm flipH="false" flipV="false" rot="0">
              <a:off x="3907338" y="968645"/>
              <a:ext cx="786153" cy="461020"/>
            </a:xfrm>
            <a:custGeom>
              <a:avLst/>
              <a:gdLst/>
              <a:ahLst/>
              <a:cxnLst/>
              <a:rect r="r" b="b" t="t" l="l"/>
              <a:pathLst>
                <a:path h="461020" w="786153">
                  <a:moveTo>
                    <a:pt x="0" y="0"/>
                  </a:moveTo>
                  <a:lnTo>
                    <a:pt x="786153" y="0"/>
                  </a:lnTo>
                  <a:lnTo>
                    <a:pt x="786153" y="461020"/>
                  </a:lnTo>
                  <a:lnTo>
                    <a:pt x="0" y="4610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0" t="0" r="0" b="0"/>
              </a:stretch>
            </a:blipFill>
            <a:ln w="95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Freeform 171" id="171"/>
            <p:cNvSpPr/>
            <p:nvPr/>
          </p:nvSpPr>
          <p:spPr>
            <a:xfrm flipH="false" flipV="false" rot="0">
              <a:off x="5489402" y="915910"/>
              <a:ext cx="1073776" cy="566489"/>
            </a:xfrm>
            <a:custGeom>
              <a:avLst/>
              <a:gdLst/>
              <a:ahLst/>
              <a:cxnLst/>
              <a:rect r="r" b="b" t="t" l="l"/>
              <a:pathLst>
                <a:path h="566489" w="1073776">
                  <a:moveTo>
                    <a:pt x="0" y="0"/>
                  </a:moveTo>
                  <a:lnTo>
                    <a:pt x="1073775" y="0"/>
                  </a:lnTo>
                  <a:lnTo>
                    <a:pt x="1073775" y="566490"/>
                  </a:lnTo>
                  <a:lnTo>
                    <a:pt x="0" y="5664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0" t="0" r="0" b="0"/>
              </a:stretch>
            </a:blipFill>
          </p:spPr>
        </p:sp>
        <p:sp>
          <p:nvSpPr>
            <p:cNvPr name="Freeform 172" id="172"/>
            <p:cNvSpPr/>
            <p:nvPr/>
          </p:nvSpPr>
          <p:spPr>
            <a:xfrm flipH="false" flipV="false" rot="0">
              <a:off x="7209693" y="915910"/>
              <a:ext cx="1091009" cy="572265"/>
            </a:xfrm>
            <a:custGeom>
              <a:avLst/>
              <a:gdLst/>
              <a:ahLst/>
              <a:cxnLst/>
              <a:rect r="r" b="b" t="t" l="l"/>
              <a:pathLst>
                <a:path h="572265" w="1091009">
                  <a:moveTo>
                    <a:pt x="0" y="0"/>
                  </a:moveTo>
                  <a:lnTo>
                    <a:pt x="1091009" y="0"/>
                  </a:lnTo>
                  <a:lnTo>
                    <a:pt x="1091009" y="572266"/>
                  </a:lnTo>
                  <a:lnTo>
                    <a:pt x="0" y="5722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0" t="-46257" r="0" b="-44389"/>
              </a:stretch>
            </a:blipFill>
          </p:spPr>
        </p:sp>
        <p:sp>
          <p:nvSpPr>
            <p:cNvPr name="Freeform 173" id="173"/>
            <p:cNvSpPr/>
            <p:nvPr/>
          </p:nvSpPr>
          <p:spPr>
            <a:xfrm flipH="false" flipV="false" rot="0">
              <a:off x="68077" y="1799317"/>
              <a:ext cx="1446302" cy="497440"/>
            </a:xfrm>
            <a:custGeom>
              <a:avLst/>
              <a:gdLst/>
              <a:ahLst/>
              <a:cxnLst/>
              <a:rect r="r" b="b" t="t" l="l"/>
              <a:pathLst>
                <a:path h="497440" w="1446302">
                  <a:moveTo>
                    <a:pt x="0" y="0"/>
                  </a:moveTo>
                  <a:lnTo>
                    <a:pt x="1446302" y="0"/>
                  </a:lnTo>
                  <a:lnTo>
                    <a:pt x="1446302" y="497440"/>
                  </a:lnTo>
                  <a:lnTo>
                    <a:pt x="0" y="497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0" t="-17007" r="0" b="-28366"/>
              </a:stretch>
            </a:blipFill>
          </p:spPr>
        </p:sp>
        <p:sp>
          <p:nvSpPr>
            <p:cNvPr name="Freeform 174" id="174"/>
            <p:cNvSpPr/>
            <p:nvPr/>
          </p:nvSpPr>
          <p:spPr>
            <a:xfrm flipH="false" flipV="false" rot="0">
              <a:off x="1977632" y="1792140"/>
              <a:ext cx="1117233" cy="504617"/>
            </a:xfrm>
            <a:custGeom>
              <a:avLst/>
              <a:gdLst/>
              <a:ahLst/>
              <a:cxnLst/>
              <a:rect r="r" b="b" t="t" l="l"/>
              <a:pathLst>
                <a:path h="504617" w="1117233">
                  <a:moveTo>
                    <a:pt x="0" y="0"/>
                  </a:moveTo>
                  <a:lnTo>
                    <a:pt x="1117233" y="0"/>
                  </a:lnTo>
                  <a:lnTo>
                    <a:pt x="1117233" y="504617"/>
                  </a:lnTo>
                  <a:lnTo>
                    <a:pt x="0" y="5046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 l="0" t="0" r="0" b="0"/>
              </a:stretch>
            </a:blipFill>
          </p:spPr>
        </p:sp>
        <p:sp>
          <p:nvSpPr>
            <p:cNvPr name="Freeform 175" id="175"/>
            <p:cNvSpPr/>
            <p:nvPr/>
          </p:nvSpPr>
          <p:spPr>
            <a:xfrm flipH="false" flipV="false" rot="0">
              <a:off x="3711355" y="1799317"/>
              <a:ext cx="1178119" cy="513240"/>
            </a:xfrm>
            <a:custGeom>
              <a:avLst/>
              <a:gdLst/>
              <a:ahLst/>
              <a:cxnLst/>
              <a:rect r="r" b="b" t="t" l="l"/>
              <a:pathLst>
                <a:path h="513240" w="1178119">
                  <a:moveTo>
                    <a:pt x="0" y="0"/>
                  </a:moveTo>
                  <a:lnTo>
                    <a:pt x="1178119" y="0"/>
                  </a:lnTo>
                  <a:lnTo>
                    <a:pt x="1178119" y="513240"/>
                  </a:lnTo>
                  <a:lnTo>
                    <a:pt x="0" y="5132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l="-13160" t="-35384" r="-16470" b="-34651"/>
              </a:stretch>
            </a:blipFill>
          </p:spPr>
        </p:sp>
        <p:sp>
          <p:nvSpPr>
            <p:cNvPr name="Freeform 176" id="176"/>
            <p:cNvSpPr/>
            <p:nvPr/>
          </p:nvSpPr>
          <p:spPr>
            <a:xfrm flipH="false" flipV="false" rot="0">
              <a:off x="5327356" y="1799317"/>
              <a:ext cx="1425499" cy="500118"/>
            </a:xfrm>
            <a:custGeom>
              <a:avLst/>
              <a:gdLst/>
              <a:ahLst/>
              <a:cxnLst/>
              <a:rect r="r" b="b" t="t" l="l"/>
              <a:pathLst>
                <a:path h="500118" w="1425499">
                  <a:moveTo>
                    <a:pt x="0" y="0"/>
                  </a:moveTo>
                  <a:lnTo>
                    <a:pt x="1425499" y="0"/>
                  </a:lnTo>
                  <a:lnTo>
                    <a:pt x="1425499" y="500119"/>
                  </a:lnTo>
                  <a:lnTo>
                    <a:pt x="0" y="500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-6517" t="0" r="-5138" b="0"/>
              </a:stretch>
            </a:blipFill>
          </p:spPr>
        </p:sp>
        <p:sp>
          <p:nvSpPr>
            <p:cNvPr name="Freeform 177" id="177"/>
            <p:cNvSpPr/>
            <p:nvPr/>
          </p:nvSpPr>
          <p:spPr>
            <a:xfrm flipH="false" flipV="false" rot="0">
              <a:off x="7208587" y="1853070"/>
              <a:ext cx="1138189" cy="432512"/>
            </a:xfrm>
            <a:custGeom>
              <a:avLst/>
              <a:gdLst/>
              <a:ahLst/>
              <a:cxnLst/>
              <a:rect r="r" b="b" t="t" l="l"/>
              <a:pathLst>
                <a:path h="432512" w="1138189">
                  <a:moveTo>
                    <a:pt x="0" y="0"/>
                  </a:moveTo>
                  <a:lnTo>
                    <a:pt x="1138189" y="0"/>
                  </a:lnTo>
                  <a:lnTo>
                    <a:pt x="1138189" y="432512"/>
                  </a:lnTo>
                  <a:lnTo>
                    <a:pt x="0" y="432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 l="0" t="0" r="0" b="0"/>
              </a:stretch>
            </a:blipFill>
          </p:spPr>
        </p:sp>
        <p:sp>
          <p:nvSpPr>
            <p:cNvPr name="Freeform 178" id="178"/>
            <p:cNvSpPr/>
            <p:nvPr/>
          </p:nvSpPr>
          <p:spPr>
            <a:xfrm flipH="false" flipV="false" rot="0">
              <a:off x="99722" y="2637605"/>
              <a:ext cx="1383011" cy="518629"/>
            </a:xfrm>
            <a:custGeom>
              <a:avLst/>
              <a:gdLst/>
              <a:ahLst/>
              <a:cxnLst/>
              <a:rect r="r" b="b" t="t" l="l"/>
              <a:pathLst>
                <a:path h="518629" w="1383011">
                  <a:moveTo>
                    <a:pt x="0" y="0"/>
                  </a:moveTo>
                  <a:lnTo>
                    <a:pt x="1383011" y="0"/>
                  </a:lnTo>
                  <a:lnTo>
                    <a:pt x="1383011" y="518629"/>
                  </a:lnTo>
                  <a:lnTo>
                    <a:pt x="0" y="5186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/>
              <a:stretch>
                <a:fillRect l="0" t="0" r="0" b="0"/>
              </a:stretch>
            </a:blipFill>
          </p:spPr>
        </p:sp>
        <p:sp>
          <p:nvSpPr>
            <p:cNvPr name="Freeform 179" id="179"/>
            <p:cNvSpPr/>
            <p:nvPr/>
          </p:nvSpPr>
          <p:spPr>
            <a:xfrm flipH="false" flipV="false" rot="0">
              <a:off x="3742442" y="2617958"/>
              <a:ext cx="1077653" cy="557923"/>
            </a:xfrm>
            <a:custGeom>
              <a:avLst/>
              <a:gdLst/>
              <a:ahLst/>
              <a:cxnLst/>
              <a:rect r="r" b="b" t="t" l="l"/>
              <a:pathLst>
                <a:path h="557923" w="1077653">
                  <a:moveTo>
                    <a:pt x="0" y="0"/>
                  </a:moveTo>
                  <a:lnTo>
                    <a:pt x="1077654" y="0"/>
                  </a:lnTo>
                  <a:lnTo>
                    <a:pt x="1077654" y="557923"/>
                  </a:lnTo>
                  <a:lnTo>
                    <a:pt x="0" y="5579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/>
              <a:stretch>
                <a:fillRect l="0" t="-44628" r="0" b="-48525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80" id="180"/>
            <p:cNvSpPr/>
            <p:nvPr/>
          </p:nvSpPr>
          <p:spPr>
            <a:xfrm flipH="false" flipV="false" rot="0">
              <a:off x="7437834" y="2601735"/>
              <a:ext cx="574146" cy="574146"/>
            </a:xfrm>
            <a:custGeom>
              <a:avLst/>
              <a:gdLst/>
              <a:ahLst/>
              <a:cxnLst/>
              <a:rect r="r" b="b" t="t" l="l"/>
              <a:pathLst>
                <a:path h="574146" w="574146">
                  <a:moveTo>
                    <a:pt x="0" y="0"/>
                  </a:moveTo>
                  <a:lnTo>
                    <a:pt x="574147" y="0"/>
                  </a:lnTo>
                  <a:lnTo>
                    <a:pt x="574147" y="574146"/>
                  </a:lnTo>
                  <a:lnTo>
                    <a:pt x="0" y="5741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/>
              <a:stretch>
                <a:fillRect l="0" t="0" r="0" b="0"/>
              </a:stretch>
            </a:blipFill>
          </p:spPr>
        </p:sp>
        <p:sp>
          <p:nvSpPr>
            <p:cNvPr name="Freeform 181" id="181"/>
            <p:cNvSpPr/>
            <p:nvPr/>
          </p:nvSpPr>
          <p:spPr>
            <a:xfrm flipH="false" flipV="false" rot="0">
              <a:off x="166043" y="3489925"/>
              <a:ext cx="1221313" cy="548465"/>
            </a:xfrm>
            <a:custGeom>
              <a:avLst/>
              <a:gdLst/>
              <a:ahLst/>
              <a:cxnLst/>
              <a:rect r="r" b="b" t="t" l="l"/>
              <a:pathLst>
                <a:path h="548465" w="1221313">
                  <a:moveTo>
                    <a:pt x="0" y="0"/>
                  </a:moveTo>
                  <a:lnTo>
                    <a:pt x="1221313" y="0"/>
                  </a:lnTo>
                  <a:lnTo>
                    <a:pt x="1221313" y="548465"/>
                  </a:lnTo>
                  <a:lnTo>
                    <a:pt x="0" y="5484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/>
              <a:stretch>
                <a:fillRect l="0" t="0" r="0" b="0"/>
              </a:stretch>
            </a:blipFill>
          </p:spPr>
        </p:sp>
        <p:sp>
          <p:nvSpPr>
            <p:cNvPr name="Freeform 182" id="182"/>
            <p:cNvSpPr/>
            <p:nvPr/>
          </p:nvSpPr>
          <p:spPr>
            <a:xfrm flipH="false" flipV="false" rot="0">
              <a:off x="1977632" y="3462955"/>
              <a:ext cx="1090872" cy="575435"/>
            </a:xfrm>
            <a:custGeom>
              <a:avLst/>
              <a:gdLst/>
              <a:ahLst/>
              <a:cxnLst/>
              <a:rect r="r" b="b" t="t" l="l"/>
              <a:pathLst>
                <a:path h="575435" w="1090872">
                  <a:moveTo>
                    <a:pt x="0" y="0"/>
                  </a:moveTo>
                  <a:lnTo>
                    <a:pt x="1090872" y="0"/>
                  </a:lnTo>
                  <a:lnTo>
                    <a:pt x="1090872" y="575435"/>
                  </a:lnTo>
                  <a:lnTo>
                    <a:pt x="0" y="5754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/>
              <a:stretch>
                <a:fillRect l="0" t="0" r="0" b="0"/>
              </a:stretch>
            </a:blipFill>
          </p:spPr>
        </p:sp>
        <p:sp>
          <p:nvSpPr>
            <p:cNvPr name="Freeform 183" id="183"/>
            <p:cNvSpPr/>
            <p:nvPr/>
          </p:nvSpPr>
          <p:spPr>
            <a:xfrm flipH="false" flipV="false" rot="0">
              <a:off x="3546047" y="3493501"/>
              <a:ext cx="1475177" cy="514341"/>
            </a:xfrm>
            <a:custGeom>
              <a:avLst/>
              <a:gdLst/>
              <a:ahLst/>
              <a:cxnLst/>
              <a:rect r="r" b="b" t="t" l="l"/>
              <a:pathLst>
                <a:path h="514341" w="1475177">
                  <a:moveTo>
                    <a:pt x="0" y="0"/>
                  </a:moveTo>
                  <a:lnTo>
                    <a:pt x="1475177" y="0"/>
                  </a:lnTo>
                  <a:lnTo>
                    <a:pt x="1475177" y="514342"/>
                  </a:lnTo>
                  <a:lnTo>
                    <a:pt x="0" y="5143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/>
              <a:stretch>
                <a:fillRect l="-15093" t="0" r="-15084" b="-7185"/>
              </a:stretch>
            </a:blipFill>
          </p:spPr>
        </p:sp>
        <p:sp>
          <p:nvSpPr>
            <p:cNvPr name="Freeform 184" id="184"/>
            <p:cNvSpPr/>
            <p:nvPr/>
          </p:nvSpPr>
          <p:spPr>
            <a:xfrm flipH="false" flipV="false" rot="0">
              <a:off x="5337559" y="3546481"/>
              <a:ext cx="1415296" cy="398642"/>
            </a:xfrm>
            <a:custGeom>
              <a:avLst/>
              <a:gdLst/>
              <a:ahLst/>
              <a:cxnLst/>
              <a:rect r="r" b="b" t="t" l="l"/>
              <a:pathLst>
                <a:path h="398642" w="1415296">
                  <a:moveTo>
                    <a:pt x="0" y="0"/>
                  </a:moveTo>
                  <a:lnTo>
                    <a:pt x="1415296" y="0"/>
                  </a:lnTo>
                  <a:lnTo>
                    <a:pt x="1415296" y="398642"/>
                  </a:lnTo>
                  <a:lnTo>
                    <a:pt x="0" y="3986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1"/>
              <a:stretch>
                <a:fillRect l="0" t="0" r="0" b="0"/>
              </a:stretch>
            </a:blipFill>
          </p:spPr>
        </p:sp>
        <p:sp>
          <p:nvSpPr>
            <p:cNvPr name="Freeform 185" id="185"/>
            <p:cNvSpPr/>
            <p:nvPr/>
          </p:nvSpPr>
          <p:spPr>
            <a:xfrm flipH="false" flipV="false" rot="0">
              <a:off x="7055739" y="3449469"/>
              <a:ext cx="1395448" cy="551143"/>
            </a:xfrm>
            <a:custGeom>
              <a:avLst/>
              <a:gdLst/>
              <a:ahLst/>
              <a:cxnLst/>
              <a:rect r="r" b="b" t="t" l="l"/>
              <a:pathLst>
                <a:path h="551143" w="1395448">
                  <a:moveTo>
                    <a:pt x="0" y="0"/>
                  </a:moveTo>
                  <a:lnTo>
                    <a:pt x="1395447" y="0"/>
                  </a:lnTo>
                  <a:lnTo>
                    <a:pt x="1395447" y="551144"/>
                  </a:lnTo>
                  <a:lnTo>
                    <a:pt x="0" y="5511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/>
              <a:stretch>
                <a:fillRect l="0" t="0" r="0" b="0"/>
              </a:stretch>
            </a:blipFill>
          </p:spPr>
        </p:sp>
        <p:sp>
          <p:nvSpPr>
            <p:cNvPr name="Freeform 186" id="186"/>
            <p:cNvSpPr/>
            <p:nvPr/>
          </p:nvSpPr>
          <p:spPr>
            <a:xfrm flipH="false" flipV="false" rot="0">
              <a:off x="406181" y="4322424"/>
              <a:ext cx="770093" cy="544520"/>
            </a:xfrm>
            <a:custGeom>
              <a:avLst/>
              <a:gdLst/>
              <a:ahLst/>
              <a:cxnLst/>
              <a:rect r="r" b="b" t="t" l="l"/>
              <a:pathLst>
                <a:path h="544520" w="770093">
                  <a:moveTo>
                    <a:pt x="0" y="0"/>
                  </a:moveTo>
                  <a:lnTo>
                    <a:pt x="770094" y="0"/>
                  </a:lnTo>
                  <a:lnTo>
                    <a:pt x="770094" y="544520"/>
                  </a:lnTo>
                  <a:lnTo>
                    <a:pt x="0" y="5445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3"/>
              <a:stretch>
                <a:fillRect l="0" t="0" r="0" b="0"/>
              </a:stretch>
            </a:blipFill>
          </p:spPr>
        </p:sp>
        <p:sp>
          <p:nvSpPr>
            <p:cNvPr name="Freeform 187" id="187"/>
            <p:cNvSpPr/>
            <p:nvPr/>
          </p:nvSpPr>
          <p:spPr>
            <a:xfrm flipH="false" flipV="false" rot="0">
              <a:off x="2070584" y="4311837"/>
              <a:ext cx="931330" cy="592664"/>
            </a:xfrm>
            <a:custGeom>
              <a:avLst/>
              <a:gdLst/>
              <a:ahLst/>
              <a:cxnLst/>
              <a:rect r="r" b="b" t="t" l="l"/>
              <a:pathLst>
                <a:path h="592664" w="931330">
                  <a:moveTo>
                    <a:pt x="0" y="0"/>
                  </a:moveTo>
                  <a:lnTo>
                    <a:pt x="931329" y="0"/>
                  </a:lnTo>
                  <a:lnTo>
                    <a:pt x="931329" y="592664"/>
                  </a:lnTo>
                  <a:lnTo>
                    <a:pt x="0" y="592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/>
              <a:stretch>
                <a:fillRect l="-19568" t="-34620" r="-18010" b="-37975"/>
              </a:stretch>
            </a:blipFill>
          </p:spPr>
        </p:sp>
        <p:sp>
          <p:nvSpPr>
            <p:cNvPr name="Freeform 188" id="188"/>
            <p:cNvSpPr/>
            <p:nvPr/>
          </p:nvSpPr>
          <p:spPr>
            <a:xfrm flipH="false" flipV="false" rot="0">
              <a:off x="3571447" y="4431965"/>
              <a:ext cx="1424377" cy="352408"/>
            </a:xfrm>
            <a:custGeom>
              <a:avLst/>
              <a:gdLst/>
              <a:ahLst/>
              <a:cxnLst/>
              <a:rect r="r" b="b" t="t" l="l"/>
              <a:pathLst>
                <a:path h="352408" w="1424377">
                  <a:moveTo>
                    <a:pt x="0" y="0"/>
                  </a:moveTo>
                  <a:lnTo>
                    <a:pt x="1424377" y="0"/>
                  </a:lnTo>
                  <a:lnTo>
                    <a:pt x="1424377" y="352408"/>
                  </a:lnTo>
                  <a:lnTo>
                    <a:pt x="0" y="352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5"/>
              <a:stretch>
                <a:fillRect l="0" t="-68266" r="0" b="-74244"/>
              </a:stretch>
            </a:blipFill>
          </p:spPr>
        </p:sp>
        <p:sp>
          <p:nvSpPr>
            <p:cNvPr name="Freeform 189" id="189"/>
            <p:cNvSpPr/>
            <p:nvPr/>
          </p:nvSpPr>
          <p:spPr>
            <a:xfrm flipH="false" flipV="false" rot="0">
              <a:off x="5407795" y="4352292"/>
              <a:ext cx="1236990" cy="469025"/>
            </a:xfrm>
            <a:custGeom>
              <a:avLst/>
              <a:gdLst/>
              <a:ahLst/>
              <a:cxnLst/>
              <a:rect r="r" b="b" t="t" l="l"/>
              <a:pathLst>
                <a:path h="469025" w="1236990">
                  <a:moveTo>
                    <a:pt x="0" y="0"/>
                  </a:moveTo>
                  <a:lnTo>
                    <a:pt x="1236989" y="0"/>
                  </a:lnTo>
                  <a:lnTo>
                    <a:pt x="1236989" y="469026"/>
                  </a:lnTo>
                  <a:lnTo>
                    <a:pt x="0" y="469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/>
              <a:stretch>
                <a:fillRect l="0" t="0" r="0" b="0"/>
              </a:stretch>
            </a:blipFill>
          </p:spPr>
        </p:sp>
        <p:sp>
          <p:nvSpPr>
            <p:cNvPr name="Freeform 190" id="190"/>
            <p:cNvSpPr/>
            <p:nvPr/>
          </p:nvSpPr>
          <p:spPr>
            <a:xfrm flipH="false" flipV="false" rot="0">
              <a:off x="7426152" y="4311837"/>
              <a:ext cx="597510" cy="576906"/>
            </a:xfrm>
            <a:custGeom>
              <a:avLst/>
              <a:gdLst/>
              <a:ahLst/>
              <a:cxnLst/>
              <a:rect r="r" b="b" t="t" l="l"/>
              <a:pathLst>
                <a:path h="576906" w="597510">
                  <a:moveTo>
                    <a:pt x="0" y="0"/>
                  </a:moveTo>
                  <a:lnTo>
                    <a:pt x="597511" y="0"/>
                  </a:lnTo>
                  <a:lnTo>
                    <a:pt x="597511" y="576906"/>
                  </a:lnTo>
                  <a:lnTo>
                    <a:pt x="0" y="5769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7"/>
              <a:stretch>
                <a:fillRect l="-48411" t="-51368" r="-47697" b="-51743"/>
              </a:stretch>
            </a:blipFill>
          </p:spPr>
        </p:sp>
        <p:sp>
          <p:nvSpPr>
            <p:cNvPr name="Freeform 191" id="191"/>
            <p:cNvSpPr/>
            <p:nvPr/>
          </p:nvSpPr>
          <p:spPr>
            <a:xfrm flipH="false" flipV="false" rot="0">
              <a:off x="68077" y="5282085"/>
              <a:ext cx="1454813" cy="351510"/>
            </a:xfrm>
            <a:custGeom>
              <a:avLst/>
              <a:gdLst/>
              <a:ahLst/>
              <a:cxnLst/>
              <a:rect r="r" b="b" t="t" l="l"/>
              <a:pathLst>
                <a:path h="351510" w="1454813">
                  <a:moveTo>
                    <a:pt x="0" y="0"/>
                  </a:moveTo>
                  <a:lnTo>
                    <a:pt x="1454813" y="0"/>
                  </a:lnTo>
                  <a:lnTo>
                    <a:pt x="1454813" y="351510"/>
                  </a:lnTo>
                  <a:lnTo>
                    <a:pt x="0" y="3515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/>
              <a:stretch>
                <a:fillRect l="0" t="-163172" r="0" b="-150703"/>
              </a:stretch>
            </a:blipFill>
          </p:spPr>
        </p:sp>
        <p:sp>
          <p:nvSpPr>
            <p:cNvPr name="Freeform 192" id="192"/>
            <p:cNvSpPr/>
            <p:nvPr/>
          </p:nvSpPr>
          <p:spPr>
            <a:xfrm flipH="false" flipV="false" rot="0">
              <a:off x="1916200" y="5174204"/>
              <a:ext cx="1203490" cy="534264"/>
            </a:xfrm>
            <a:custGeom>
              <a:avLst/>
              <a:gdLst/>
              <a:ahLst/>
              <a:cxnLst/>
              <a:rect r="r" b="b" t="t" l="l"/>
              <a:pathLst>
                <a:path h="534264" w="1203490">
                  <a:moveTo>
                    <a:pt x="0" y="0"/>
                  </a:moveTo>
                  <a:lnTo>
                    <a:pt x="1203490" y="0"/>
                  </a:lnTo>
                  <a:lnTo>
                    <a:pt x="1203490" y="534264"/>
                  </a:lnTo>
                  <a:lnTo>
                    <a:pt x="0" y="5342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9"/>
              <a:stretch>
                <a:fillRect l="-19130" t="-340" r="-18465" b="0"/>
              </a:stretch>
            </a:blipFill>
          </p:spPr>
        </p:sp>
        <p:sp>
          <p:nvSpPr>
            <p:cNvPr name="Freeform 193" id="193"/>
            <p:cNvSpPr/>
            <p:nvPr/>
          </p:nvSpPr>
          <p:spPr>
            <a:xfrm flipH="false" flipV="false" rot="0">
              <a:off x="3906531" y="5124776"/>
              <a:ext cx="749477" cy="633120"/>
            </a:xfrm>
            <a:custGeom>
              <a:avLst/>
              <a:gdLst/>
              <a:ahLst/>
              <a:cxnLst/>
              <a:rect r="r" b="b" t="t" l="l"/>
              <a:pathLst>
                <a:path h="633120" w="749477">
                  <a:moveTo>
                    <a:pt x="0" y="0"/>
                  </a:moveTo>
                  <a:lnTo>
                    <a:pt x="749477" y="0"/>
                  </a:lnTo>
                  <a:lnTo>
                    <a:pt x="749477" y="633120"/>
                  </a:lnTo>
                  <a:lnTo>
                    <a:pt x="0" y="6331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/>
              <a:stretch>
                <a:fillRect l="0" t="0" r="0" b="0"/>
              </a:stretch>
            </a:blipFill>
          </p:spPr>
        </p:sp>
        <p:sp>
          <p:nvSpPr>
            <p:cNvPr name="Freeform 194" id="194"/>
            <p:cNvSpPr/>
            <p:nvPr/>
          </p:nvSpPr>
          <p:spPr>
            <a:xfrm flipH="false" flipV="false" rot="0">
              <a:off x="5268641" y="5160719"/>
              <a:ext cx="1376144" cy="532357"/>
            </a:xfrm>
            <a:custGeom>
              <a:avLst/>
              <a:gdLst/>
              <a:ahLst/>
              <a:cxnLst/>
              <a:rect r="r" b="b" t="t" l="l"/>
              <a:pathLst>
                <a:path h="532357" w="1376144">
                  <a:moveTo>
                    <a:pt x="0" y="0"/>
                  </a:moveTo>
                  <a:lnTo>
                    <a:pt x="1376143" y="0"/>
                  </a:lnTo>
                  <a:lnTo>
                    <a:pt x="1376143" y="532358"/>
                  </a:lnTo>
                  <a:lnTo>
                    <a:pt x="0" y="5323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1"/>
              <a:stretch>
                <a:fillRect l="0" t="0" r="0" b="0"/>
              </a:stretch>
            </a:blipFill>
          </p:spPr>
        </p:sp>
        <p:sp>
          <p:nvSpPr>
            <p:cNvPr name="Freeform 195" id="195"/>
            <p:cNvSpPr/>
            <p:nvPr/>
          </p:nvSpPr>
          <p:spPr>
            <a:xfrm flipH="false" flipV="false" rot="0">
              <a:off x="7392436" y="5147234"/>
              <a:ext cx="664943" cy="610662"/>
            </a:xfrm>
            <a:custGeom>
              <a:avLst/>
              <a:gdLst/>
              <a:ahLst/>
              <a:cxnLst/>
              <a:rect r="r" b="b" t="t" l="l"/>
              <a:pathLst>
                <a:path h="610662" w="664943">
                  <a:moveTo>
                    <a:pt x="0" y="0"/>
                  </a:moveTo>
                  <a:lnTo>
                    <a:pt x="664943" y="0"/>
                  </a:lnTo>
                  <a:lnTo>
                    <a:pt x="664943" y="610662"/>
                  </a:lnTo>
                  <a:lnTo>
                    <a:pt x="0" y="610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/>
              <a:stretch>
                <a:fillRect l="-16718" t="-20140" r="-11405" b="-19372"/>
              </a:stretch>
            </a:blipFill>
          </p:spPr>
        </p:sp>
        <p:sp>
          <p:nvSpPr>
            <p:cNvPr name="Freeform 196" id="196"/>
            <p:cNvSpPr/>
            <p:nvPr/>
          </p:nvSpPr>
          <p:spPr>
            <a:xfrm flipH="false" flipV="false" rot="0">
              <a:off x="1811722" y="2665144"/>
              <a:ext cx="1449053" cy="463551"/>
            </a:xfrm>
            <a:custGeom>
              <a:avLst/>
              <a:gdLst/>
              <a:ahLst/>
              <a:cxnLst/>
              <a:rect r="r" b="b" t="t" l="l"/>
              <a:pathLst>
                <a:path h="463551" w="1449053">
                  <a:moveTo>
                    <a:pt x="0" y="0"/>
                  </a:moveTo>
                  <a:lnTo>
                    <a:pt x="1449053" y="0"/>
                  </a:lnTo>
                  <a:lnTo>
                    <a:pt x="1449053" y="463551"/>
                  </a:lnTo>
                  <a:lnTo>
                    <a:pt x="0" y="4635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3"/>
              <a:stretch>
                <a:fillRect l="0" t="0" r="0" b="0"/>
              </a:stretch>
            </a:blipFill>
          </p:spPr>
        </p:sp>
        <p:sp>
          <p:nvSpPr>
            <p:cNvPr name="Freeform 197" id="197"/>
            <p:cNvSpPr/>
            <p:nvPr/>
          </p:nvSpPr>
          <p:spPr>
            <a:xfrm flipH="false" flipV="false" rot="0">
              <a:off x="5653554" y="2637605"/>
              <a:ext cx="745472" cy="542162"/>
            </a:xfrm>
            <a:custGeom>
              <a:avLst/>
              <a:gdLst/>
              <a:ahLst/>
              <a:cxnLst/>
              <a:rect r="r" b="b" t="t" l="l"/>
              <a:pathLst>
                <a:path h="542162" w="745472">
                  <a:moveTo>
                    <a:pt x="0" y="0"/>
                  </a:moveTo>
                  <a:lnTo>
                    <a:pt x="745472" y="0"/>
                  </a:lnTo>
                  <a:lnTo>
                    <a:pt x="745472" y="542162"/>
                  </a:lnTo>
                  <a:lnTo>
                    <a:pt x="0" y="5421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4"/>
              <a:stretch>
                <a:fillRect l="-12156" t="-39103" r="-10946" b="-30163"/>
              </a:stretch>
            </a:blipFill>
          </p:spPr>
        </p:sp>
        <p:grpSp>
          <p:nvGrpSpPr>
            <p:cNvPr name="Group 198" id="198"/>
            <p:cNvGrpSpPr/>
            <p:nvPr/>
          </p:nvGrpSpPr>
          <p:grpSpPr>
            <a:xfrm rot="0">
              <a:off x="0" y="6791058"/>
              <a:ext cx="1582456" cy="700546"/>
              <a:chOff x="0" y="0"/>
              <a:chExt cx="702077" cy="310806"/>
            </a:xfrm>
          </p:grpSpPr>
          <p:sp>
            <p:nvSpPr>
              <p:cNvPr name="Freeform 199" id="199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200" id="200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201" id="201"/>
            <p:cNvGrpSpPr/>
            <p:nvPr/>
          </p:nvGrpSpPr>
          <p:grpSpPr>
            <a:xfrm rot="0">
              <a:off x="1745021" y="6791058"/>
              <a:ext cx="1582456" cy="700546"/>
              <a:chOff x="0" y="0"/>
              <a:chExt cx="702077" cy="310806"/>
            </a:xfrm>
          </p:grpSpPr>
          <p:sp>
            <p:nvSpPr>
              <p:cNvPr name="Freeform 202" id="202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203" id="203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204" id="204"/>
            <p:cNvGrpSpPr/>
            <p:nvPr/>
          </p:nvGrpSpPr>
          <p:grpSpPr>
            <a:xfrm rot="0">
              <a:off x="3490041" y="6791058"/>
              <a:ext cx="1582456" cy="700546"/>
              <a:chOff x="0" y="0"/>
              <a:chExt cx="702077" cy="310806"/>
            </a:xfrm>
          </p:grpSpPr>
          <p:sp>
            <p:nvSpPr>
              <p:cNvPr name="Freeform 205" id="205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206" id="206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207" id="207"/>
            <p:cNvGrpSpPr/>
            <p:nvPr/>
          </p:nvGrpSpPr>
          <p:grpSpPr>
            <a:xfrm rot="0">
              <a:off x="5235062" y="6791058"/>
              <a:ext cx="1582456" cy="700546"/>
              <a:chOff x="0" y="0"/>
              <a:chExt cx="702077" cy="310806"/>
            </a:xfrm>
          </p:grpSpPr>
          <p:sp>
            <p:nvSpPr>
              <p:cNvPr name="Freeform 208" id="208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209" id="209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210" id="210"/>
            <p:cNvGrpSpPr/>
            <p:nvPr/>
          </p:nvGrpSpPr>
          <p:grpSpPr>
            <a:xfrm rot="0">
              <a:off x="6980082" y="6791058"/>
              <a:ext cx="1582456" cy="700546"/>
              <a:chOff x="0" y="0"/>
              <a:chExt cx="702077" cy="310806"/>
            </a:xfrm>
          </p:grpSpPr>
          <p:sp>
            <p:nvSpPr>
              <p:cNvPr name="Freeform 211" id="211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212" id="212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213" id="213"/>
            <p:cNvGrpSpPr/>
            <p:nvPr/>
          </p:nvGrpSpPr>
          <p:grpSpPr>
            <a:xfrm rot="0">
              <a:off x="0" y="5942176"/>
              <a:ext cx="1582456" cy="700546"/>
              <a:chOff x="0" y="0"/>
              <a:chExt cx="702077" cy="310806"/>
            </a:xfrm>
          </p:grpSpPr>
          <p:sp>
            <p:nvSpPr>
              <p:cNvPr name="Freeform 214" id="214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215" id="215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216" id="216"/>
            <p:cNvGrpSpPr/>
            <p:nvPr/>
          </p:nvGrpSpPr>
          <p:grpSpPr>
            <a:xfrm rot="0">
              <a:off x="1745021" y="5942176"/>
              <a:ext cx="1582456" cy="700546"/>
              <a:chOff x="0" y="0"/>
              <a:chExt cx="702077" cy="310806"/>
            </a:xfrm>
          </p:grpSpPr>
          <p:sp>
            <p:nvSpPr>
              <p:cNvPr name="Freeform 217" id="217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218" id="218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219" id="219"/>
            <p:cNvGrpSpPr/>
            <p:nvPr/>
          </p:nvGrpSpPr>
          <p:grpSpPr>
            <a:xfrm rot="0">
              <a:off x="3490041" y="5942176"/>
              <a:ext cx="1582456" cy="700546"/>
              <a:chOff x="0" y="0"/>
              <a:chExt cx="702077" cy="310806"/>
            </a:xfrm>
          </p:grpSpPr>
          <p:sp>
            <p:nvSpPr>
              <p:cNvPr name="Freeform 220" id="220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221" id="221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222" id="222"/>
            <p:cNvGrpSpPr/>
            <p:nvPr/>
          </p:nvGrpSpPr>
          <p:grpSpPr>
            <a:xfrm rot="0">
              <a:off x="5235062" y="5942176"/>
              <a:ext cx="1582456" cy="700546"/>
              <a:chOff x="0" y="0"/>
              <a:chExt cx="702077" cy="310806"/>
            </a:xfrm>
          </p:grpSpPr>
          <p:sp>
            <p:nvSpPr>
              <p:cNvPr name="Freeform 223" id="223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224" id="224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grpSp>
          <p:nvGrpSpPr>
            <p:cNvPr name="Group 225" id="225"/>
            <p:cNvGrpSpPr/>
            <p:nvPr/>
          </p:nvGrpSpPr>
          <p:grpSpPr>
            <a:xfrm rot="0">
              <a:off x="6980082" y="5942176"/>
              <a:ext cx="1582456" cy="700546"/>
              <a:chOff x="0" y="0"/>
              <a:chExt cx="702077" cy="310806"/>
            </a:xfrm>
          </p:grpSpPr>
          <p:sp>
            <p:nvSpPr>
              <p:cNvPr name="Freeform 226" id="226"/>
              <p:cNvSpPr/>
              <p:nvPr/>
            </p:nvSpPr>
            <p:spPr>
              <a:xfrm flipH="false" flipV="false" rot="0">
                <a:off x="0" y="0"/>
                <a:ext cx="702077" cy="310806"/>
              </a:xfrm>
              <a:custGeom>
                <a:avLst/>
                <a:gdLst/>
                <a:ahLst/>
                <a:cxnLst/>
                <a:rect r="r" b="b" t="t" l="l"/>
                <a:pathLst>
                  <a:path h="310806" w="702077">
                    <a:moveTo>
                      <a:pt x="32616" y="0"/>
                    </a:moveTo>
                    <a:lnTo>
                      <a:pt x="669461" y="0"/>
                    </a:lnTo>
                    <a:cubicBezTo>
                      <a:pt x="678111" y="0"/>
                      <a:pt x="686407" y="3436"/>
                      <a:pt x="692524" y="9553"/>
                    </a:cubicBezTo>
                    <a:cubicBezTo>
                      <a:pt x="698641" y="15670"/>
                      <a:pt x="702077" y="23965"/>
                      <a:pt x="702077" y="32616"/>
                    </a:cubicBezTo>
                    <a:lnTo>
                      <a:pt x="702077" y="278190"/>
                    </a:lnTo>
                    <a:cubicBezTo>
                      <a:pt x="702077" y="286841"/>
                      <a:pt x="698641" y="295137"/>
                      <a:pt x="692524" y="301253"/>
                    </a:cubicBezTo>
                    <a:cubicBezTo>
                      <a:pt x="686407" y="307370"/>
                      <a:pt x="678111" y="310806"/>
                      <a:pt x="669461" y="310806"/>
                    </a:cubicBezTo>
                    <a:lnTo>
                      <a:pt x="32616" y="310806"/>
                    </a:lnTo>
                    <a:cubicBezTo>
                      <a:pt x="23965" y="310806"/>
                      <a:pt x="15670" y="307370"/>
                      <a:pt x="9553" y="301253"/>
                    </a:cubicBezTo>
                    <a:cubicBezTo>
                      <a:pt x="3436" y="295137"/>
                      <a:pt x="0" y="286841"/>
                      <a:pt x="0" y="278190"/>
                    </a:cubicBezTo>
                    <a:lnTo>
                      <a:pt x="0" y="32616"/>
                    </a:lnTo>
                    <a:cubicBezTo>
                      <a:pt x="0" y="23965"/>
                      <a:pt x="3436" y="15670"/>
                      <a:pt x="9553" y="9553"/>
                    </a:cubicBezTo>
                    <a:cubicBezTo>
                      <a:pt x="15670" y="3436"/>
                      <a:pt x="23965" y="0"/>
                      <a:pt x="326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AFAFAF"/>
                </a:solidFill>
                <a:prstDash val="solid"/>
                <a:miter/>
              </a:ln>
            </p:spPr>
          </p:sp>
          <p:sp>
            <p:nvSpPr>
              <p:cNvPr name="TextBox 227" id="227"/>
              <p:cNvSpPr txBox="true"/>
              <p:nvPr/>
            </p:nvSpPr>
            <p:spPr>
              <a:xfrm>
                <a:off x="0" y="-38100"/>
                <a:ext cx="702077" cy="348906"/>
              </a:xfrm>
              <a:prstGeom prst="rect">
                <a:avLst/>
              </a:prstGeom>
            </p:spPr>
            <p:txBody>
              <a:bodyPr anchor="ctr" rtlCol="false" tIns="21295" lIns="21295" bIns="21295" rIns="21295"/>
              <a:lstStyle/>
              <a:p>
                <a:pPr algn="ctr">
                  <a:lnSpc>
                    <a:spcPts val="1653"/>
                  </a:lnSpc>
                </a:pPr>
              </a:p>
            </p:txBody>
          </p:sp>
        </p:grpSp>
        <p:sp>
          <p:nvSpPr>
            <p:cNvPr name="Freeform 228" id="228"/>
            <p:cNvSpPr/>
            <p:nvPr/>
          </p:nvSpPr>
          <p:spPr>
            <a:xfrm flipH="false" flipV="false" rot="0">
              <a:off x="112247" y="6014138"/>
              <a:ext cx="1357962" cy="556620"/>
            </a:xfrm>
            <a:custGeom>
              <a:avLst/>
              <a:gdLst/>
              <a:ahLst/>
              <a:cxnLst/>
              <a:rect r="r" b="b" t="t" l="l"/>
              <a:pathLst>
                <a:path h="556620" w="1357962">
                  <a:moveTo>
                    <a:pt x="0" y="0"/>
                  </a:moveTo>
                  <a:lnTo>
                    <a:pt x="1357962" y="0"/>
                  </a:lnTo>
                  <a:lnTo>
                    <a:pt x="1357962" y="556621"/>
                  </a:lnTo>
                  <a:lnTo>
                    <a:pt x="0" y="5566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22649" t="-130255" r="-22649" b="-124221"/>
              </a:stretch>
            </a:blipFill>
          </p:spPr>
        </p:sp>
        <p:sp>
          <p:nvSpPr>
            <p:cNvPr name="Freeform 229" id="229"/>
            <p:cNvSpPr/>
            <p:nvPr/>
          </p:nvSpPr>
          <p:spPr>
            <a:xfrm flipH="false" flipV="false" rot="0">
              <a:off x="1809683" y="6064312"/>
              <a:ext cx="1453131" cy="456273"/>
            </a:xfrm>
            <a:custGeom>
              <a:avLst/>
              <a:gdLst/>
              <a:ahLst/>
              <a:cxnLst/>
              <a:rect r="r" b="b" t="t" l="l"/>
              <a:pathLst>
                <a:path h="456273" w="1453131">
                  <a:moveTo>
                    <a:pt x="0" y="0"/>
                  </a:moveTo>
                  <a:lnTo>
                    <a:pt x="1453131" y="0"/>
                  </a:lnTo>
                  <a:lnTo>
                    <a:pt x="1453131" y="456273"/>
                  </a:lnTo>
                  <a:lnTo>
                    <a:pt x="0" y="456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20169" t="-175105" r="-20169" b="-171844"/>
              </a:stretch>
            </a:blipFill>
          </p:spPr>
        </p:sp>
        <p:sp>
          <p:nvSpPr>
            <p:cNvPr name="Freeform 230" id="230"/>
            <p:cNvSpPr/>
            <p:nvPr/>
          </p:nvSpPr>
          <p:spPr>
            <a:xfrm flipH="false" flipV="false" rot="0">
              <a:off x="3540098" y="6079336"/>
              <a:ext cx="1481599" cy="426224"/>
            </a:xfrm>
            <a:custGeom>
              <a:avLst/>
              <a:gdLst/>
              <a:ahLst/>
              <a:cxnLst/>
              <a:rect r="r" b="b" t="t" l="l"/>
              <a:pathLst>
                <a:path h="426224" w="1481599">
                  <a:moveTo>
                    <a:pt x="0" y="0"/>
                  </a:moveTo>
                  <a:lnTo>
                    <a:pt x="1481599" y="0"/>
                  </a:lnTo>
                  <a:lnTo>
                    <a:pt x="1481599" y="426225"/>
                  </a:lnTo>
                  <a:lnTo>
                    <a:pt x="0" y="4262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5"/>
              <a:stretch>
                <a:fillRect l="0" t="-46460" r="0" b="-46655"/>
              </a:stretch>
            </a:blipFill>
          </p:spPr>
        </p:sp>
        <p:sp>
          <p:nvSpPr>
            <p:cNvPr name="Freeform 231" id="231"/>
            <p:cNvSpPr/>
            <p:nvPr/>
          </p:nvSpPr>
          <p:spPr>
            <a:xfrm flipH="false" flipV="false" rot="0">
              <a:off x="5326498" y="6119694"/>
              <a:ext cx="1399583" cy="385866"/>
            </a:xfrm>
            <a:custGeom>
              <a:avLst/>
              <a:gdLst/>
              <a:ahLst/>
              <a:cxnLst/>
              <a:rect r="r" b="b" t="t" l="l"/>
              <a:pathLst>
                <a:path h="385866" w="1399583">
                  <a:moveTo>
                    <a:pt x="0" y="0"/>
                  </a:moveTo>
                  <a:lnTo>
                    <a:pt x="1399583" y="0"/>
                  </a:lnTo>
                  <a:lnTo>
                    <a:pt x="1399583" y="385867"/>
                  </a:lnTo>
                  <a:lnTo>
                    <a:pt x="0" y="3858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/>
              <a:stretch>
                <a:fillRect l="0" t="0" r="0" b="0"/>
              </a:stretch>
            </a:blipFill>
          </p:spPr>
        </p:sp>
        <p:sp>
          <p:nvSpPr>
            <p:cNvPr name="Freeform 232" id="232"/>
            <p:cNvSpPr/>
            <p:nvPr/>
          </p:nvSpPr>
          <p:spPr>
            <a:xfrm flipH="false" flipV="false" rot="0">
              <a:off x="7033280" y="6089562"/>
              <a:ext cx="1474810" cy="446130"/>
            </a:xfrm>
            <a:custGeom>
              <a:avLst/>
              <a:gdLst/>
              <a:ahLst/>
              <a:cxnLst/>
              <a:rect r="r" b="b" t="t" l="l"/>
              <a:pathLst>
                <a:path h="446130" w="1474810">
                  <a:moveTo>
                    <a:pt x="0" y="0"/>
                  </a:moveTo>
                  <a:lnTo>
                    <a:pt x="1474810" y="0"/>
                  </a:lnTo>
                  <a:lnTo>
                    <a:pt x="1474810" y="446130"/>
                  </a:lnTo>
                  <a:lnTo>
                    <a:pt x="0" y="4461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7"/>
              <a:stretch>
                <a:fillRect l="0" t="0" r="0" b="0"/>
              </a:stretch>
            </a:blipFill>
          </p:spPr>
        </p:sp>
        <p:sp>
          <p:nvSpPr>
            <p:cNvPr name="Freeform 233" id="233"/>
            <p:cNvSpPr/>
            <p:nvPr/>
          </p:nvSpPr>
          <p:spPr>
            <a:xfrm flipH="false" flipV="false" rot="0">
              <a:off x="1809683" y="6993335"/>
              <a:ext cx="1453131" cy="344329"/>
            </a:xfrm>
            <a:custGeom>
              <a:avLst/>
              <a:gdLst/>
              <a:ahLst/>
              <a:cxnLst/>
              <a:rect r="r" b="b" t="t" l="l"/>
              <a:pathLst>
                <a:path h="344329" w="1453131">
                  <a:moveTo>
                    <a:pt x="0" y="0"/>
                  </a:moveTo>
                  <a:lnTo>
                    <a:pt x="1453131" y="0"/>
                  </a:lnTo>
                  <a:lnTo>
                    <a:pt x="1453131" y="344329"/>
                  </a:lnTo>
                  <a:lnTo>
                    <a:pt x="0" y="344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8"/>
              <a:stretch>
                <a:fillRect l="0" t="0" r="0" b="0"/>
              </a:stretch>
            </a:blipFill>
          </p:spPr>
        </p:sp>
        <p:sp>
          <p:nvSpPr>
            <p:cNvPr name="Freeform 234" id="234"/>
            <p:cNvSpPr/>
            <p:nvPr/>
          </p:nvSpPr>
          <p:spPr>
            <a:xfrm flipH="false" flipV="false" rot="0">
              <a:off x="3586422" y="6955611"/>
              <a:ext cx="1389693" cy="371439"/>
            </a:xfrm>
            <a:custGeom>
              <a:avLst/>
              <a:gdLst/>
              <a:ahLst/>
              <a:cxnLst/>
              <a:rect r="r" b="b" t="t" l="l"/>
              <a:pathLst>
                <a:path h="371439" w="1389693">
                  <a:moveTo>
                    <a:pt x="0" y="0"/>
                  </a:moveTo>
                  <a:lnTo>
                    <a:pt x="1389694" y="0"/>
                  </a:lnTo>
                  <a:lnTo>
                    <a:pt x="1389694" y="371439"/>
                  </a:lnTo>
                  <a:lnTo>
                    <a:pt x="0" y="371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9"/>
              <a:stretch>
                <a:fillRect l="0" t="0" r="0" b="0"/>
              </a:stretch>
            </a:blipFill>
          </p:spPr>
        </p:sp>
        <p:sp>
          <p:nvSpPr>
            <p:cNvPr name="Freeform 235" id="235"/>
            <p:cNvSpPr/>
            <p:nvPr/>
          </p:nvSpPr>
          <p:spPr>
            <a:xfrm flipH="false" flipV="false" rot="0">
              <a:off x="5564502" y="6893254"/>
              <a:ext cx="923575" cy="496153"/>
            </a:xfrm>
            <a:custGeom>
              <a:avLst/>
              <a:gdLst/>
              <a:ahLst/>
              <a:cxnLst/>
              <a:rect r="r" b="b" t="t" l="l"/>
              <a:pathLst>
                <a:path h="496153" w="923575">
                  <a:moveTo>
                    <a:pt x="0" y="0"/>
                  </a:moveTo>
                  <a:lnTo>
                    <a:pt x="923575" y="0"/>
                  </a:lnTo>
                  <a:lnTo>
                    <a:pt x="923575" y="496153"/>
                  </a:lnTo>
                  <a:lnTo>
                    <a:pt x="0" y="496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0"/>
              <a:stretch>
                <a:fillRect l="0" t="0" r="0" b="0"/>
              </a:stretch>
            </a:blipFill>
          </p:spPr>
        </p:sp>
        <p:sp>
          <p:nvSpPr>
            <p:cNvPr name="Freeform 236" id="236"/>
            <p:cNvSpPr/>
            <p:nvPr/>
          </p:nvSpPr>
          <p:spPr>
            <a:xfrm flipH="false" flipV="false" rot="0">
              <a:off x="7182831" y="6870164"/>
              <a:ext cx="1176958" cy="557136"/>
            </a:xfrm>
            <a:custGeom>
              <a:avLst/>
              <a:gdLst/>
              <a:ahLst/>
              <a:cxnLst/>
              <a:rect r="r" b="b" t="t" l="l"/>
              <a:pathLst>
                <a:path h="557136" w="1176958">
                  <a:moveTo>
                    <a:pt x="0" y="0"/>
                  </a:moveTo>
                  <a:lnTo>
                    <a:pt x="1176958" y="0"/>
                  </a:lnTo>
                  <a:lnTo>
                    <a:pt x="1176958" y="557136"/>
                  </a:lnTo>
                  <a:lnTo>
                    <a:pt x="0" y="557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1"/>
              <a:stretch>
                <a:fillRect l="-7293" t="-73456" r="-9197" b="-72632"/>
              </a:stretch>
            </a:blipFill>
          </p:spPr>
        </p:sp>
        <p:sp>
          <p:nvSpPr>
            <p:cNvPr name="Freeform 237" id="237"/>
            <p:cNvSpPr/>
            <p:nvPr/>
          </p:nvSpPr>
          <p:spPr>
            <a:xfrm flipH="false" flipV="false" rot="0">
              <a:off x="54792" y="6932051"/>
              <a:ext cx="1415417" cy="433362"/>
            </a:xfrm>
            <a:custGeom>
              <a:avLst/>
              <a:gdLst/>
              <a:ahLst/>
              <a:cxnLst/>
              <a:rect r="r" b="b" t="t" l="l"/>
              <a:pathLst>
                <a:path h="433362" w="1415417">
                  <a:moveTo>
                    <a:pt x="0" y="0"/>
                  </a:moveTo>
                  <a:lnTo>
                    <a:pt x="1415417" y="0"/>
                  </a:lnTo>
                  <a:lnTo>
                    <a:pt x="1415417" y="433362"/>
                  </a:lnTo>
                  <a:lnTo>
                    <a:pt x="0" y="4333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2"/>
              <a:stretch>
                <a:fillRect l="0" t="0" r="0" b="0"/>
              </a:stretch>
            </a:blipFill>
          </p:spPr>
        </p:sp>
      </p:grpSp>
      <p:sp>
        <p:nvSpPr>
          <p:cNvPr name="TextBox 238" id="238"/>
          <p:cNvSpPr txBox="true"/>
          <p:nvPr/>
        </p:nvSpPr>
        <p:spPr>
          <a:xfrm rot="0">
            <a:off x="10667037" y="1394728"/>
            <a:ext cx="7004415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b="true">
                <a:solidFill>
                  <a:srgbClr val="000000"/>
                </a:solidFill>
                <a:latin typeface="Muli Bold"/>
                <a:ea typeface="Muli Bold"/>
                <a:cs typeface="Muli Bold"/>
                <a:sym typeface="Muli Bold"/>
              </a:rPr>
              <a:t>HƠN 300 KHÁCH HÀNG DOANH NGHIỆP</a:t>
            </a:r>
          </a:p>
        </p:txBody>
      </p:sp>
      <p:sp>
        <p:nvSpPr>
          <p:cNvPr name="Freeform 239" id="239"/>
          <p:cNvSpPr/>
          <p:nvPr/>
        </p:nvSpPr>
        <p:spPr>
          <a:xfrm flipH="false" flipV="false" rot="0">
            <a:off x="1120171" y="8262828"/>
            <a:ext cx="2134959" cy="796591"/>
          </a:xfrm>
          <a:custGeom>
            <a:avLst/>
            <a:gdLst/>
            <a:ahLst/>
            <a:cxnLst/>
            <a:rect r="r" b="b" t="t" l="l"/>
            <a:pathLst>
              <a:path h="796591" w="2134959">
                <a:moveTo>
                  <a:pt x="0" y="0"/>
                </a:moveTo>
                <a:lnTo>
                  <a:pt x="2134959" y="0"/>
                </a:lnTo>
                <a:lnTo>
                  <a:pt x="2134959" y="796591"/>
                </a:lnTo>
                <a:lnTo>
                  <a:pt x="0" y="796591"/>
                </a:lnTo>
                <a:lnTo>
                  <a:pt x="0" y="0"/>
                </a:lnTo>
                <a:close/>
              </a:path>
            </a:pathLst>
          </a:custGeom>
          <a:blipFill>
            <a:blip r:embed="rId53"/>
            <a:stretch>
              <a:fillRect l="-5084" t="-76869" r="-1923" b="-109924"/>
            </a:stretch>
          </a:blipFill>
        </p:spPr>
      </p:sp>
      <p:sp>
        <p:nvSpPr>
          <p:cNvPr name="Freeform 240" id="240"/>
          <p:cNvSpPr/>
          <p:nvPr/>
        </p:nvSpPr>
        <p:spPr>
          <a:xfrm flipH="false" flipV="false" rot="0">
            <a:off x="3853188" y="8240276"/>
            <a:ext cx="1001908" cy="819143"/>
          </a:xfrm>
          <a:custGeom>
            <a:avLst/>
            <a:gdLst/>
            <a:ahLst/>
            <a:cxnLst/>
            <a:rect r="r" b="b" t="t" l="l"/>
            <a:pathLst>
              <a:path h="819143" w="1001908">
                <a:moveTo>
                  <a:pt x="0" y="0"/>
                </a:moveTo>
                <a:lnTo>
                  <a:pt x="1001908" y="0"/>
                </a:lnTo>
                <a:lnTo>
                  <a:pt x="1001908" y="819143"/>
                </a:lnTo>
                <a:lnTo>
                  <a:pt x="0" y="819143"/>
                </a:lnTo>
                <a:lnTo>
                  <a:pt x="0" y="0"/>
                </a:lnTo>
                <a:close/>
              </a:path>
            </a:pathLst>
          </a:custGeom>
          <a:blipFill>
            <a:blip r:embed="rId54"/>
            <a:stretch>
              <a:fillRect l="-7062" t="-7311" r="-7062" b="-7849"/>
            </a:stretch>
          </a:blipFill>
        </p:spPr>
      </p:sp>
      <p:sp>
        <p:nvSpPr>
          <p:cNvPr name="TextBox 241" id="241"/>
          <p:cNvSpPr txBox="true"/>
          <p:nvPr/>
        </p:nvSpPr>
        <p:spPr>
          <a:xfrm rot="0">
            <a:off x="1053384" y="7718407"/>
            <a:ext cx="2066925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Được đầu tư bởi: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525" y="0"/>
            <a:ext cx="18288000" cy="10287000"/>
            <a:chOff x="0" y="0"/>
            <a:chExt cx="481659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00072">
                <a:alpha val="8000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808540"/>
            <a:ext cx="6096000" cy="434914"/>
            <a:chOff x="0" y="0"/>
            <a:chExt cx="1605531" cy="11454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05531" cy="114545"/>
            </a:xfrm>
            <a:custGeom>
              <a:avLst/>
              <a:gdLst/>
              <a:ahLst/>
              <a:cxnLst/>
              <a:rect r="r" b="b" t="t" l="l"/>
              <a:pathLst>
                <a:path h="114545" w="1605531">
                  <a:moveTo>
                    <a:pt x="0" y="0"/>
                  </a:moveTo>
                  <a:lnTo>
                    <a:pt x="1605531" y="0"/>
                  </a:lnTo>
                  <a:lnTo>
                    <a:pt x="1605531" y="114545"/>
                  </a:lnTo>
                  <a:lnTo>
                    <a:pt x="0" y="114545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76200"/>
              <a:ext cx="1605531" cy="383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2007109" y="4781513"/>
            <a:ext cx="13788600" cy="900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86"/>
              </a:lnSpc>
            </a:pPr>
            <a:r>
              <a:rPr lang="en-US" sz="7400" spc="111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ỨNG DỤNG AI DÀNH CHO CEO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5378327" y="-119863"/>
            <a:ext cx="11957008" cy="10484627"/>
            <a:chOff x="0" y="0"/>
            <a:chExt cx="729983" cy="64009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29983" cy="640093"/>
            </a:xfrm>
            <a:custGeom>
              <a:avLst/>
              <a:gdLst/>
              <a:ahLst/>
              <a:cxnLst/>
              <a:rect r="r" b="b" t="t" l="l"/>
              <a:pathLst>
                <a:path h="640093" w="729983">
                  <a:moveTo>
                    <a:pt x="729983" y="0"/>
                  </a:moveTo>
                  <a:lnTo>
                    <a:pt x="0" y="0"/>
                  </a:lnTo>
                  <a:lnTo>
                    <a:pt x="101600" y="320047"/>
                  </a:lnTo>
                  <a:lnTo>
                    <a:pt x="0" y="640093"/>
                  </a:lnTo>
                  <a:lnTo>
                    <a:pt x="729983" y="640093"/>
                  </a:lnTo>
                  <a:lnTo>
                    <a:pt x="628383" y="320047"/>
                  </a:lnTo>
                  <a:lnTo>
                    <a:pt x="729983" y="0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88900" y="-9525"/>
              <a:ext cx="552183" cy="6496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true" rot="-4358368">
            <a:off x="9925627" y="3309247"/>
            <a:ext cx="12581552" cy="2044502"/>
          </a:xfrm>
          <a:custGeom>
            <a:avLst/>
            <a:gdLst/>
            <a:ahLst/>
            <a:cxnLst/>
            <a:rect r="r" b="b" t="t" l="l"/>
            <a:pathLst>
              <a:path h="2044502" w="12581552">
                <a:moveTo>
                  <a:pt x="0" y="2044502"/>
                </a:moveTo>
                <a:lnTo>
                  <a:pt x="12581551" y="2044502"/>
                </a:lnTo>
                <a:lnTo>
                  <a:pt x="12581551" y="0"/>
                </a:lnTo>
                <a:lnTo>
                  <a:pt x="0" y="0"/>
                </a:lnTo>
                <a:lnTo>
                  <a:pt x="0" y="2044502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5795709" y="8808540"/>
            <a:ext cx="1837643" cy="398917"/>
            <a:chOff x="0" y="0"/>
            <a:chExt cx="2450191" cy="531889"/>
          </a:xfrm>
        </p:grpSpPr>
        <p:sp>
          <p:nvSpPr>
            <p:cNvPr name="Freeform 15" id="15"/>
            <p:cNvSpPr/>
            <p:nvPr/>
          </p:nvSpPr>
          <p:spPr>
            <a:xfrm flipH="true" flipV="false" rot="0">
              <a:off x="2149804" y="0"/>
              <a:ext cx="300387" cy="498567"/>
            </a:xfrm>
            <a:custGeom>
              <a:avLst/>
              <a:gdLst/>
              <a:ahLst/>
              <a:cxnLst/>
              <a:rect r="r" b="b" t="t" l="l"/>
              <a:pathLst>
                <a:path h="498567" w="300387">
                  <a:moveTo>
                    <a:pt x="300387" y="0"/>
                  </a:moveTo>
                  <a:lnTo>
                    <a:pt x="0" y="0"/>
                  </a:lnTo>
                  <a:lnTo>
                    <a:pt x="0" y="498567"/>
                  </a:lnTo>
                  <a:lnTo>
                    <a:pt x="300387" y="498567"/>
                  </a:lnTo>
                  <a:lnTo>
                    <a:pt x="300387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 rot="0">
              <a:off x="0" y="76200"/>
              <a:ext cx="1725675" cy="455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42"/>
                </a:lnSpc>
              </a:pPr>
              <a:r>
                <a:rPr lang="en-US" b="true" sz="2632">
                  <a:solidFill>
                    <a:srgbClr val="FFFFFF"/>
                  </a:solidFill>
                  <a:latin typeface="Muli Bold"/>
                  <a:ea typeface="Muli Bold"/>
                  <a:cs typeface="Muli Bold"/>
                  <a:sym typeface="Muli Bold"/>
                </a:rPr>
                <a:t>NEXT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2007109" y="1838016"/>
            <a:ext cx="1040891" cy="1040891"/>
          </a:xfrm>
          <a:custGeom>
            <a:avLst/>
            <a:gdLst/>
            <a:ahLst/>
            <a:cxnLst/>
            <a:rect r="r" b="b" t="t" l="l"/>
            <a:pathLst>
              <a:path h="1040891" w="1040891">
                <a:moveTo>
                  <a:pt x="0" y="0"/>
                </a:moveTo>
                <a:lnTo>
                  <a:pt x="1040891" y="0"/>
                </a:lnTo>
                <a:lnTo>
                  <a:pt x="1040891" y="1040891"/>
                </a:lnTo>
                <a:lnTo>
                  <a:pt x="0" y="10408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3362692" y="1838016"/>
            <a:ext cx="1882463" cy="1040891"/>
          </a:xfrm>
          <a:custGeom>
            <a:avLst/>
            <a:gdLst/>
            <a:ahLst/>
            <a:cxnLst/>
            <a:rect r="r" b="b" t="t" l="l"/>
            <a:pathLst>
              <a:path h="1040891" w="1882463">
                <a:moveTo>
                  <a:pt x="0" y="0"/>
                </a:moveTo>
                <a:lnTo>
                  <a:pt x="1882463" y="0"/>
                </a:lnTo>
                <a:lnTo>
                  <a:pt x="1882463" y="1040891"/>
                </a:lnTo>
                <a:lnTo>
                  <a:pt x="0" y="104089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2007109" y="5968212"/>
            <a:ext cx="11288583" cy="530986"/>
            <a:chOff x="0" y="0"/>
            <a:chExt cx="15051444" cy="707981"/>
          </a:xfrm>
        </p:grpSpPr>
        <p:grpSp>
          <p:nvGrpSpPr>
            <p:cNvPr name="Group 20" id="20"/>
            <p:cNvGrpSpPr/>
            <p:nvPr/>
          </p:nvGrpSpPr>
          <p:grpSpPr>
            <a:xfrm rot="0">
              <a:off x="0" y="0"/>
              <a:ext cx="138289" cy="707981"/>
              <a:chOff x="0" y="0"/>
              <a:chExt cx="27316" cy="139848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27316" cy="139848"/>
              </a:xfrm>
              <a:custGeom>
                <a:avLst/>
                <a:gdLst/>
                <a:ahLst/>
                <a:cxnLst/>
                <a:rect r="r" b="b" t="t" l="l"/>
                <a:pathLst>
                  <a:path h="139848" w="27316">
                    <a:moveTo>
                      <a:pt x="0" y="0"/>
                    </a:moveTo>
                    <a:lnTo>
                      <a:pt x="27316" y="0"/>
                    </a:lnTo>
                    <a:lnTo>
                      <a:pt x="27316" y="139848"/>
                    </a:lnTo>
                    <a:lnTo>
                      <a:pt x="0" y="139848"/>
                    </a:lnTo>
                    <a:close/>
                  </a:path>
                </a:pathLst>
              </a:custGeom>
              <a:solidFill>
                <a:srgbClr val="5271FF">
                  <a:alpha val="80000"/>
                </a:srgbClr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76200"/>
                <a:ext cx="27316" cy="6364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sp>
          <p:nvSpPr>
            <p:cNvPr name="TextBox 23" id="23"/>
            <p:cNvSpPr txBox="true"/>
            <p:nvPr/>
          </p:nvSpPr>
          <p:spPr>
            <a:xfrm rot="0">
              <a:off x="422134" y="108329"/>
              <a:ext cx="14629309" cy="59965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15"/>
                </a:lnSpc>
              </a:pPr>
              <a:r>
                <a:rPr lang="en-US" sz="3500" spc="35" b="true">
                  <a:solidFill>
                    <a:srgbClr val="FFFFFF"/>
                  </a:solidFill>
                  <a:latin typeface="Muli Semi-Bold"/>
                  <a:ea typeface="Muli Semi-Bold"/>
                  <a:cs typeface="Muli Semi-Bold"/>
                  <a:sym typeface="Muli Semi-Bold"/>
                </a:rPr>
                <a:t>07 May 2025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2007109" y="3717121"/>
            <a:ext cx="3054759" cy="562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94"/>
              </a:lnSpc>
            </a:pPr>
            <a:r>
              <a:rPr lang="en-US" b="true" sz="46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#SHARING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28700" y="8935583"/>
            <a:ext cx="5602284" cy="322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2"/>
              </a:lnSpc>
            </a:pPr>
            <a:r>
              <a:rPr lang="en-US" b="true" sz="2632">
                <a:solidFill>
                  <a:srgbClr val="FFFFFF"/>
                </a:solidFill>
                <a:latin typeface="Muli Bold"/>
                <a:ea typeface="Muli Bold"/>
                <a:cs typeface="Muli Bold"/>
                <a:sym typeface="Muli Bold"/>
              </a:rPr>
              <a:t>GITIHO.COM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7633352" cy="434914"/>
            <a:chOff x="0" y="0"/>
            <a:chExt cx="23511136" cy="579885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23210750" y="0"/>
              <a:ext cx="300387" cy="498567"/>
            </a:xfrm>
            <a:custGeom>
              <a:avLst/>
              <a:gdLst/>
              <a:ahLst/>
              <a:cxnLst/>
              <a:rect r="r" b="b" t="t" l="l"/>
              <a:pathLst>
                <a:path h="498567" w="300387">
                  <a:moveTo>
                    <a:pt x="300386" y="0"/>
                  </a:moveTo>
                  <a:lnTo>
                    <a:pt x="0" y="0"/>
                  </a:lnTo>
                  <a:lnTo>
                    <a:pt x="0" y="498567"/>
                  </a:lnTo>
                  <a:lnTo>
                    <a:pt x="300386" y="498567"/>
                  </a:lnTo>
                  <a:lnTo>
                    <a:pt x="300386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21060946" y="76200"/>
              <a:ext cx="1725675" cy="455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42"/>
                </a:lnSpc>
              </a:pPr>
              <a:r>
                <a:rPr lang="en-US" b="true" sz="2632">
                  <a:solidFill>
                    <a:srgbClr val="535455"/>
                  </a:solidFill>
                  <a:latin typeface="Muli Bold"/>
                  <a:ea typeface="Muli Bold"/>
                  <a:cs typeface="Muli Bold"/>
                  <a:sym typeface="Muli Bold"/>
                </a:rPr>
                <a:t>NEXT</a:t>
              </a:r>
            </a:p>
          </p:txBody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16256000" cy="579885"/>
              <a:chOff x="0" y="0"/>
              <a:chExt cx="3211062" cy="114545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211062" cy="114545"/>
              </a:xfrm>
              <a:custGeom>
                <a:avLst/>
                <a:gdLst/>
                <a:ahLst/>
                <a:cxnLst/>
                <a:rect r="r" b="b" t="t" l="l"/>
                <a:pathLst>
                  <a:path h="114545" w="3211062">
                    <a:moveTo>
                      <a:pt x="0" y="0"/>
                    </a:moveTo>
                    <a:lnTo>
                      <a:pt x="3211062" y="0"/>
                    </a:lnTo>
                    <a:lnTo>
                      <a:pt x="3211062" y="114545"/>
                    </a:lnTo>
                    <a:lnTo>
                      <a:pt x="0" y="114545"/>
                    </a:lnTo>
                    <a:close/>
                  </a:path>
                </a:pathLst>
              </a:custGeom>
              <a:solidFill>
                <a:srgbClr val="DA1C5C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76200"/>
                <a:ext cx="3211062" cy="3834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1371600" y="5675"/>
              <a:ext cx="9763233" cy="482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80"/>
                </a:lnSpc>
              </a:pPr>
              <a:r>
                <a:rPr lang="en-US" sz="2000" i="true">
                  <a:solidFill>
                    <a:srgbClr val="FFFFFF"/>
                  </a:solidFill>
                  <a:latin typeface="Muli Regular Italics"/>
                  <a:ea typeface="Muli Regular Italics"/>
                  <a:cs typeface="Muli Regular Italics"/>
                  <a:sym typeface="Muli Regular Italics"/>
                </a:rPr>
                <a:t>Rewriting the Future of Your Organization and Your Life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768616" y="696060"/>
            <a:ext cx="569537" cy="49369"/>
            <a:chOff x="0" y="0"/>
            <a:chExt cx="150001" cy="1300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01" cy="13002"/>
            </a:xfrm>
            <a:custGeom>
              <a:avLst/>
              <a:gdLst/>
              <a:ahLst/>
              <a:cxnLst/>
              <a:rect r="r" b="b" t="t" l="l"/>
              <a:pathLst>
                <a:path h="13002" w="150001">
                  <a:moveTo>
                    <a:pt x="0" y="0"/>
                  </a:moveTo>
                  <a:lnTo>
                    <a:pt x="150001" y="0"/>
                  </a:lnTo>
                  <a:lnTo>
                    <a:pt x="150001" y="13002"/>
                  </a:lnTo>
                  <a:lnTo>
                    <a:pt x="0" y="13002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150001" cy="130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291958" y="533399"/>
            <a:ext cx="6835557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DA1C5C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CÔNG VIỆC CHÍNH CỦA CEO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5965048" y="616952"/>
            <a:ext cx="1668304" cy="556797"/>
          </a:xfrm>
          <a:custGeom>
            <a:avLst/>
            <a:gdLst/>
            <a:ahLst/>
            <a:cxnLst/>
            <a:rect r="r" b="b" t="t" l="l"/>
            <a:pathLst>
              <a:path h="556797" w="1668304">
                <a:moveTo>
                  <a:pt x="0" y="0"/>
                </a:moveTo>
                <a:lnTo>
                  <a:pt x="1668304" y="0"/>
                </a:lnTo>
                <a:lnTo>
                  <a:pt x="1668304" y="556796"/>
                </a:lnTo>
                <a:lnTo>
                  <a:pt x="0" y="556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2191722" y="0"/>
            <a:ext cx="6096278" cy="280623"/>
            <a:chOff x="0" y="0"/>
            <a:chExt cx="8128370" cy="374164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0"/>
              <a:ext cx="8128370" cy="374164"/>
              <a:chOff x="0" y="0"/>
              <a:chExt cx="1605604" cy="73909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1605604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1605604">
                    <a:moveTo>
                      <a:pt x="0" y="0"/>
                    </a:moveTo>
                    <a:lnTo>
                      <a:pt x="1605604" y="0"/>
                    </a:lnTo>
                    <a:lnTo>
                      <a:pt x="1605604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100072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76200"/>
                <a:ext cx="1605604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0" y="0"/>
              <a:ext cx="2276210" cy="374164"/>
              <a:chOff x="0" y="0"/>
              <a:chExt cx="449622" cy="73909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449622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449622">
                    <a:moveTo>
                      <a:pt x="0" y="0"/>
                    </a:moveTo>
                    <a:lnTo>
                      <a:pt x="449622" y="0"/>
                    </a:lnTo>
                    <a:lnTo>
                      <a:pt x="449622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0006A2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76200"/>
                <a:ext cx="449622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</p:grpSp>
      <p:sp>
        <p:nvSpPr>
          <p:cNvPr name="TextBox 21" id="21"/>
          <p:cNvSpPr txBox="true"/>
          <p:nvPr/>
        </p:nvSpPr>
        <p:spPr>
          <a:xfrm rot="0">
            <a:off x="4003226" y="4803457"/>
            <a:ext cx="10281549" cy="629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699" b="true">
                <a:solidFill>
                  <a:srgbClr val="DA1C5C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CEO CÓ NHỮNG VIỆC QUAN TRỌNG NÀO?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7633352" cy="434914"/>
            <a:chOff x="0" y="0"/>
            <a:chExt cx="23511136" cy="579885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23210750" y="0"/>
              <a:ext cx="300387" cy="498567"/>
            </a:xfrm>
            <a:custGeom>
              <a:avLst/>
              <a:gdLst/>
              <a:ahLst/>
              <a:cxnLst/>
              <a:rect r="r" b="b" t="t" l="l"/>
              <a:pathLst>
                <a:path h="498567" w="300387">
                  <a:moveTo>
                    <a:pt x="300386" y="0"/>
                  </a:moveTo>
                  <a:lnTo>
                    <a:pt x="0" y="0"/>
                  </a:lnTo>
                  <a:lnTo>
                    <a:pt x="0" y="498567"/>
                  </a:lnTo>
                  <a:lnTo>
                    <a:pt x="300386" y="498567"/>
                  </a:lnTo>
                  <a:lnTo>
                    <a:pt x="300386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21060946" y="76200"/>
              <a:ext cx="1725675" cy="455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42"/>
                </a:lnSpc>
              </a:pPr>
              <a:r>
                <a:rPr lang="en-US" b="true" sz="2632">
                  <a:solidFill>
                    <a:srgbClr val="535455"/>
                  </a:solidFill>
                  <a:latin typeface="Muli Bold"/>
                  <a:ea typeface="Muli Bold"/>
                  <a:cs typeface="Muli Bold"/>
                  <a:sym typeface="Muli Bold"/>
                </a:rPr>
                <a:t>NEXT</a:t>
              </a:r>
            </a:p>
          </p:txBody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16256000" cy="579885"/>
              <a:chOff x="0" y="0"/>
              <a:chExt cx="3211062" cy="114545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211062" cy="114545"/>
              </a:xfrm>
              <a:custGeom>
                <a:avLst/>
                <a:gdLst/>
                <a:ahLst/>
                <a:cxnLst/>
                <a:rect r="r" b="b" t="t" l="l"/>
                <a:pathLst>
                  <a:path h="114545" w="3211062">
                    <a:moveTo>
                      <a:pt x="0" y="0"/>
                    </a:moveTo>
                    <a:lnTo>
                      <a:pt x="3211062" y="0"/>
                    </a:lnTo>
                    <a:lnTo>
                      <a:pt x="3211062" y="114545"/>
                    </a:lnTo>
                    <a:lnTo>
                      <a:pt x="0" y="114545"/>
                    </a:lnTo>
                    <a:close/>
                  </a:path>
                </a:pathLst>
              </a:custGeom>
              <a:solidFill>
                <a:srgbClr val="DA1C5C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76200"/>
                <a:ext cx="3211062" cy="3834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1371600" y="5675"/>
              <a:ext cx="9763233" cy="482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80"/>
                </a:lnSpc>
              </a:pPr>
              <a:r>
                <a:rPr lang="en-US" sz="2000" i="true">
                  <a:solidFill>
                    <a:srgbClr val="FFFFFF"/>
                  </a:solidFill>
                  <a:latin typeface="Muli Regular Italics"/>
                  <a:ea typeface="Muli Regular Italics"/>
                  <a:cs typeface="Muli Regular Italics"/>
                  <a:sym typeface="Muli Regular Italics"/>
                </a:rPr>
                <a:t>Rewriting the Future of Your Organization and Your Life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768616" y="696060"/>
            <a:ext cx="569537" cy="49369"/>
            <a:chOff x="0" y="0"/>
            <a:chExt cx="150001" cy="1300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01" cy="13002"/>
            </a:xfrm>
            <a:custGeom>
              <a:avLst/>
              <a:gdLst/>
              <a:ahLst/>
              <a:cxnLst/>
              <a:rect r="r" b="b" t="t" l="l"/>
              <a:pathLst>
                <a:path h="13002" w="150001">
                  <a:moveTo>
                    <a:pt x="0" y="0"/>
                  </a:moveTo>
                  <a:lnTo>
                    <a:pt x="150001" y="0"/>
                  </a:lnTo>
                  <a:lnTo>
                    <a:pt x="150001" y="13002"/>
                  </a:lnTo>
                  <a:lnTo>
                    <a:pt x="0" y="13002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150001" cy="130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5965048" y="616952"/>
            <a:ext cx="1668304" cy="556797"/>
          </a:xfrm>
          <a:custGeom>
            <a:avLst/>
            <a:gdLst/>
            <a:ahLst/>
            <a:cxnLst/>
            <a:rect r="r" b="b" t="t" l="l"/>
            <a:pathLst>
              <a:path h="556797" w="1668304">
                <a:moveTo>
                  <a:pt x="0" y="0"/>
                </a:moveTo>
                <a:lnTo>
                  <a:pt x="1668304" y="0"/>
                </a:lnTo>
                <a:lnTo>
                  <a:pt x="1668304" y="556796"/>
                </a:lnTo>
                <a:lnTo>
                  <a:pt x="0" y="556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2191722" y="0"/>
            <a:ext cx="6096278" cy="280623"/>
            <a:chOff x="0" y="0"/>
            <a:chExt cx="8128370" cy="374164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8128370" cy="374164"/>
              <a:chOff x="0" y="0"/>
              <a:chExt cx="1605604" cy="73909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605604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1605604">
                    <a:moveTo>
                      <a:pt x="0" y="0"/>
                    </a:moveTo>
                    <a:lnTo>
                      <a:pt x="1605604" y="0"/>
                    </a:lnTo>
                    <a:lnTo>
                      <a:pt x="1605604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100072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76200"/>
                <a:ext cx="1605604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0" y="0"/>
              <a:ext cx="2276210" cy="374164"/>
              <a:chOff x="0" y="0"/>
              <a:chExt cx="449622" cy="73909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449622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449622">
                    <a:moveTo>
                      <a:pt x="0" y="0"/>
                    </a:moveTo>
                    <a:lnTo>
                      <a:pt x="449622" y="0"/>
                    </a:lnTo>
                    <a:lnTo>
                      <a:pt x="449622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0006A2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76200"/>
                <a:ext cx="449622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</p:grpSp>
      <p:grpSp>
        <p:nvGrpSpPr>
          <p:cNvPr name="Group 20" id="20"/>
          <p:cNvGrpSpPr/>
          <p:nvPr/>
        </p:nvGrpSpPr>
        <p:grpSpPr>
          <a:xfrm rot="0">
            <a:off x="1028700" y="2579345"/>
            <a:ext cx="5347651" cy="5535717"/>
            <a:chOff x="0" y="0"/>
            <a:chExt cx="1408435" cy="145796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408435" cy="1457967"/>
            </a:xfrm>
            <a:custGeom>
              <a:avLst/>
              <a:gdLst/>
              <a:ahLst/>
              <a:cxnLst/>
              <a:rect r="r" b="b" t="t" l="l"/>
              <a:pathLst>
                <a:path h="1457967" w="1408435">
                  <a:moveTo>
                    <a:pt x="15925" y="0"/>
                  </a:moveTo>
                  <a:lnTo>
                    <a:pt x="1392510" y="0"/>
                  </a:lnTo>
                  <a:cubicBezTo>
                    <a:pt x="1396733" y="0"/>
                    <a:pt x="1400784" y="1678"/>
                    <a:pt x="1403771" y="4664"/>
                  </a:cubicBezTo>
                  <a:cubicBezTo>
                    <a:pt x="1406757" y="7651"/>
                    <a:pt x="1408435" y="11701"/>
                    <a:pt x="1408435" y="15925"/>
                  </a:cubicBezTo>
                  <a:lnTo>
                    <a:pt x="1408435" y="1442042"/>
                  </a:lnTo>
                  <a:cubicBezTo>
                    <a:pt x="1408435" y="1450837"/>
                    <a:pt x="1401305" y="1457967"/>
                    <a:pt x="1392510" y="1457967"/>
                  </a:cubicBezTo>
                  <a:lnTo>
                    <a:pt x="15925" y="1457967"/>
                  </a:lnTo>
                  <a:cubicBezTo>
                    <a:pt x="7130" y="1457967"/>
                    <a:pt x="0" y="1450837"/>
                    <a:pt x="0" y="1442042"/>
                  </a:cubicBezTo>
                  <a:lnTo>
                    <a:pt x="0" y="15925"/>
                  </a:lnTo>
                  <a:cubicBezTo>
                    <a:pt x="0" y="7130"/>
                    <a:pt x="7130" y="0"/>
                    <a:pt x="1592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100072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76200"/>
              <a:ext cx="1408435" cy="138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6657201" y="2579345"/>
            <a:ext cx="5347651" cy="5535717"/>
            <a:chOff x="0" y="0"/>
            <a:chExt cx="1408435" cy="1457967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408435" cy="1457967"/>
            </a:xfrm>
            <a:custGeom>
              <a:avLst/>
              <a:gdLst/>
              <a:ahLst/>
              <a:cxnLst/>
              <a:rect r="r" b="b" t="t" l="l"/>
              <a:pathLst>
                <a:path h="1457967" w="1408435">
                  <a:moveTo>
                    <a:pt x="15925" y="0"/>
                  </a:moveTo>
                  <a:lnTo>
                    <a:pt x="1392510" y="0"/>
                  </a:lnTo>
                  <a:cubicBezTo>
                    <a:pt x="1396733" y="0"/>
                    <a:pt x="1400784" y="1678"/>
                    <a:pt x="1403771" y="4664"/>
                  </a:cubicBezTo>
                  <a:cubicBezTo>
                    <a:pt x="1406757" y="7651"/>
                    <a:pt x="1408435" y="11701"/>
                    <a:pt x="1408435" y="15925"/>
                  </a:cubicBezTo>
                  <a:lnTo>
                    <a:pt x="1408435" y="1442042"/>
                  </a:lnTo>
                  <a:cubicBezTo>
                    <a:pt x="1408435" y="1450837"/>
                    <a:pt x="1401305" y="1457967"/>
                    <a:pt x="1392510" y="1457967"/>
                  </a:cubicBezTo>
                  <a:lnTo>
                    <a:pt x="15925" y="1457967"/>
                  </a:lnTo>
                  <a:cubicBezTo>
                    <a:pt x="7130" y="1457967"/>
                    <a:pt x="0" y="1450837"/>
                    <a:pt x="0" y="1442042"/>
                  </a:cubicBezTo>
                  <a:lnTo>
                    <a:pt x="0" y="15925"/>
                  </a:lnTo>
                  <a:cubicBezTo>
                    <a:pt x="0" y="7130"/>
                    <a:pt x="7130" y="0"/>
                    <a:pt x="1592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100072"/>
              </a:solidFill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76200"/>
              <a:ext cx="1408435" cy="138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2285701" y="2579345"/>
            <a:ext cx="5347651" cy="5535717"/>
            <a:chOff x="0" y="0"/>
            <a:chExt cx="1408435" cy="1457967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408435" cy="1457967"/>
            </a:xfrm>
            <a:custGeom>
              <a:avLst/>
              <a:gdLst/>
              <a:ahLst/>
              <a:cxnLst/>
              <a:rect r="r" b="b" t="t" l="l"/>
              <a:pathLst>
                <a:path h="1457967" w="1408435">
                  <a:moveTo>
                    <a:pt x="15925" y="0"/>
                  </a:moveTo>
                  <a:lnTo>
                    <a:pt x="1392510" y="0"/>
                  </a:lnTo>
                  <a:cubicBezTo>
                    <a:pt x="1396733" y="0"/>
                    <a:pt x="1400784" y="1678"/>
                    <a:pt x="1403771" y="4664"/>
                  </a:cubicBezTo>
                  <a:cubicBezTo>
                    <a:pt x="1406757" y="7651"/>
                    <a:pt x="1408435" y="11701"/>
                    <a:pt x="1408435" y="15925"/>
                  </a:cubicBezTo>
                  <a:lnTo>
                    <a:pt x="1408435" y="1442042"/>
                  </a:lnTo>
                  <a:cubicBezTo>
                    <a:pt x="1408435" y="1450837"/>
                    <a:pt x="1401305" y="1457967"/>
                    <a:pt x="1392510" y="1457967"/>
                  </a:cubicBezTo>
                  <a:lnTo>
                    <a:pt x="15925" y="1457967"/>
                  </a:lnTo>
                  <a:cubicBezTo>
                    <a:pt x="7130" y="1457967"/>
                    <a:pt x="0" y="1450837"/>
                    <a:pt x="0" y="1442042"/>
                  </a:cubicBezTo>
                  <a:lnTo>
                    <a:pt x="0" y="15925"/>
                  </a:lnTo>
                  <a:cubicBezTo>
                    <a:pt x="0" y="7130"/>
                    <a:pt x="7130" y="0"/>
                    <a:pt x="1592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100072"/>
              </a:solidFill>
              <a:prstDash val="solid"/>
              <a:miter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0" y="76200"/>
              <a:ext cx="1408435" cy="138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Freeform 29" id="29"/>
          <p:cNvSpPr/>
          <p:nvPr/>
        </p:nvSpPr>
        <p:spPr>
          <a:xfrm flipH="false" flipV="false" rot="0">
            <a:off x="1375866" y="2696531"/>
            <a:ext cx="4678004" cy="3779995"/>
          </a:xfrm>
          <a:custGeom>
            <a:avLst/>
            <a:gdLst/>
            <a:ahLst/>
            <a:cxnLst/>
            <a:rect r="r" b="b" t="t" l="l"/>
            <a:pathLst>
              <a:path h="3779995" w="4678004">
                <a:moveTo>
                  <a:pt x="0" y="0"/>
                </a:moveTo>
                <a:lnTo>
                  <a:pt x="4678004" y="0"/>
                </a:lnTo>
                <a:lnTo>
                  <a:pt x="4678004" y="3779995"/>
                </a:lnTo>
                <a:lnTo>
                  <a:pt x="0" y="37799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7539838" y="3077454"/>
            <a:ext cx="3557692" cy="2668269"/>
          </a:xfrm>
          <a:custGeom>
            <a:avLst/>
            <a:gdLst/>
            <a:ahLst/>
            <a:cxnLst/>
            <a:rect r="r" b="b" t="t" l="l"/>
            <a:pathLst>
              <a:path h="2668269" w="3557692">
                <a:moveTo>
                  <a:pt x="0" y="0"/>
                </a:moveTo>
                <a:lnTo>
                  <a:pt x="3557692" y="0"/>
                </a:lnTo>
                <a:lnTo>
                  <a:pt x="3557692" y="2668269"/>
                </a:lnTo>
                <a:lnTo>
                  <a:pt x="0" y="26682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3379411" y="3218461"/>
            <a:ext cx="3185213" cy="2386256"/>
          </a:xfrm>
          <a:custGeom>
            <a:avLst/>
            <a:gdLst/>
            <a:ahLst/>
            <a:cxnLst/>
            <a:rect r="r" b="b" t="t" l="l"/>
            <a:pathLst>
              <a:path h="2386256" w="3185213">
                <a:moveTo>
                  <a:pt x="0" y="0"/>
                </a:moveTo>
                <a:lnTo>
                  <a:pt x="3185213" y="0"/>
                </a:lnTo>
                <a:lnTo>
                  <a:pt x="3185213" y="2386256"/>
                </a:lnTo>
                <a:lnTo>
                  <a:pt x="0" y="23862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1291958" y="533399"/>
            <a:ext cx="6835557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DA1C5C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03 VIỆC CHÍNH CỦA CEO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053384" y="1924998"/>
            <a:ext cx="5322967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100072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PHÁT TRIỂN BẢN THÂN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6657201" y="1924998"/>
            <a:ext cx="5322967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100072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PHÁT TRIỂN ĐỘI NHÓM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2285701" y="1924998"/>
            <a:ext cx="5322967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100072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PHÁT TRIỂN KINH DOANH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256269" y="6800376"/>
            <a:ext cx="4867531" cy="69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i="true">
                <a:solidFill>
                  <a:srgbClr val="000000"/>
                </a:solidFill>
                <a:latin typeface="Muli Italics"/>
                <a:ea typeface="Muli Italics"/>
                <a:cs typeface="Muli Italics"/>
                <a:sym typeface="Muli Italics"/>
              </a:rPr>
              <a:t>Những gì bạn đạt được tương quan với năng lực của bạn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6884918" y="6742991"/>
            <a:ext cx="4867531" cy="1044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i="true">
                <a:solidFill>
                  <a:srgbClr val="000000"/>
                </a:solidFill>
                <a:latin typeface="Muli Italics"/>
                <a:ea typeface="Muli Italics"/>
                <a:cs typeface="Muli Italics"/>
                <a:sym typeface="Muli Italics"/>
              </a:rPr>
              <a:t>“Thành công của MWG không đến từ chiến lược, 80% là đến từ khả năng thực thi của đội ngũ” - CT Nguyễn Đức Tài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2538252" y="6800376"/>
            <a:ext cx="4867531" cy="1044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i="true">
                <a:solidFill>
                  <a:srgbClr val="000000"/>
                </a:solidFill>
                <a:latin typeface="Muli Italics"/>
                <a:ea typeface="Muli Italics"/>
                <a:cs typeface="Muli Italics"/>
                <a:sym typeface="Muli Italics"/>
              </a:rPr>
              <a:t>“Thành công là có một việc để làm và học cách làm việc đó tốt nhất thế giới” - Tỷ phú Dư Bành Niên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7633352" cy="434914"/>
            <a:chOff x="0" y="0"/>
            <a:chExt cx="23511136" cy="579885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23210750" y="0"/>
              <a:ext cx="300387" cy="498567"/>
            </a:xfrm>
            <a:custGeom>
              <a:avLst/>
              <a:gdLst/>
              <a:ahLst/>
              <a:cxnLst/>
              <a:rect r="r" b="b" t="t" l="l"/>
              <a:pathLst>
                <a:path h="498567" w="300387">
                  <a:moveTo>
                    <a:pt x="300386" y="0"/>
                  </a:moveTo>
                  <a:lnTo>
                    <a:pt x="0" y="0"/>
                  </a:lnTo>
                  <a:lnTo>
                    <a:pt x="0" y="498567"/>
                  </a:lnTo>
                  <a:lnTo>
                    <a:pt x="300386" y="498567"/>
                  </a:lnTo>
                  <a:lnTo>
                    <a:pt x="300386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21060946" y="76200"/>
              <a:ext cx="1725675" cy="455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42"/>
                </a:lnSpc>
              </a:pPr>
              <a:r>
                <a:rPr lang="en-US" b="true" sz="2632">
                  <a:solidFill>
                    <a:srgbClr val="535455"/>
                  </a:solidFill>
                  <a:latin typeface="Muli Bold"/>
                  <a:ea typeface="Muli Bold"/>
                  <a:cs typeface="Muli Bold"/>
                  <a:sym typeface="Muli Bold"/>
                </a:rPr>
                <a:t>NEXT</a:t>
              </a:r>
            </a:p>
          </p:txBody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16256000" cy="579885"/>
              <a:chOff x="0" y="0"/>
              <a:chExt cx="3211062" cy="114545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211062" cy="114545"/>
              </a:xfrm>
              <a:custGeom>
                <a:avLst/>
                <a:gdLst/>
                <a:ahLst/>
                <a:cxnLst/>
                <a:rect r="r" b="b" t="t" l="l"/>
                <a:pathLst>
                  <a:path h="114545" w="3211062">
                    <a:moveTo>
                      <a:pt x="0" y="0"/>
                    </a:moveTo>
                    <a:lnTo>
                      <a:pt x="3211062" y="0"/>
                    </a:lnTo>
                    <a:lnTo>
                      <a:pt x="3211062" y="114545"/>
                    </a:lnTo>
                    <a:lnTo>
                      <a:pt x="0" y="114545"/>
                    </a:lnTo>
                    <a:close/>
                  </a:path>
                </a:pathLst>
              </a:custGeom>
              <a:solidFill>
                <a:srgbClr val="DA1C5C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76200"/>
                <a:ext cx="3211062" cy="3834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1371600" y="5675"/>
              <a:ext cx="9763233" cy="482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80"/>
                </a:lnSpc>
              </a:pPr>
              <a:r>
                <a:rPr lang="en-US" sz="2000" i="true">
                  <a:solidFill>
                    <a:srgbClr val="FFFFFF"/>
                  </a:solidFill>
                  <a:latin typeface="Muli Regular Italics"/>
                  <a:ea typeface="Muli Regular Italics"/>
                  <a:cs typeface="Muli Regular Italics"/>
                  <a:sym typeface="Muli Regular Italics"/>
                </a:rPr>
                <a:t>Rewriting the Future of Your Organization and Your Life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768616" y="696060"/>
            <a:ext cx="569537" cy="49369"/>
            <a:chOff x="0" y="0"/>
            <a:chExt cx="150001" cy="1300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01" cy="13002"/>
            </a:xfrm>
            <a:custGeom>
              <a:avLst/>
              <a:gdLst/>
              <a:ahLst/>
              <a:cxnLst/>
              <a:rect r="r" b="b" t="t" l="l"/>
              <a:pathLst>
                <a:path h="13002" w="150001">
                  <a:moveTo>
                    <a:pt x="0" y="0"/>
                  </a:moveTo>
                  <a:lnTo>
                    <a:pt x="150001" y="0"/>
                  </a:lnTo>
                  <a:lnTo>
                    <a:pt x="150001" y="13002"/>
                  </a:lnTo>
                  <a:lnTo>
                    <a:pt x="0" y="13002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150001" cy="130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291958" y="533399"/>
            <a:ext cx="6835557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DA1C5C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THÁCH THỨC CEO HAY ĐỐI MẶT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5965048" y="616952"/>
            <a:ext cx="1668304" cy="556797"/>
          </a:xfrm>
          <a:custGeom>
            <a:avLst/>
            <a:gdLst/>
            <a:ahLst/>
            <a:cxnLst/>
            <a:rect r="r" b="b" t="t" l="l"/>
            <a:pathLst>
              <a:path h="556797" w="1668304">
                <a:moveTo>
                  <a:pt x="0" y="0"/>
                </a:moveTo>
                <a:lnTo>
                  <a:pt x="1668304" y="0"/>
                </a:lnTo>
                <a:lnTo>
                  <a:pt x="1668304" y="556796"/>
                </a:lnTo>
                <a:lnTo>
                  <a:pt x="0" y="556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2191722" y="0"/>
            <a:ext cx="6096278" cy="280623"/>
            <a:chOff x="0" y="0"/>
            <a:chExt cx="8128370" cy="374164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0"/>
              <a:ext cx="8128370" cy="374164"/>
              <a:chOff x="0" y="0"/>
              <a:chExt cx="1605604" cy="73909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1605604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1605604">
                    <a:moveTo>
                      <a:pt x="0" y="0"/>
                    </a:moveTo>
                    <a:lnTo>
                      <a:pt x="1605604" y="0"/>
                    </a:lnTo>
                    <a:lnTo>
                      <a:pt x="1605604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100072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76200"/>
                <a:ext cx="1605604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0" y="0"/>
              <a:ext cx="2276210" cy="374164"/>
              <a:chOff x="0" y="0"/>
              <a:chExt cx="449622" cy="73909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449622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449622">
                    <a:moveTo>
                      <a:pt x="0" y="0"/>
                    </a:moveTo>
                    <a:lnTo>
                      <a:pt x="449622" y="0"/>
                    </a:lnTo>
                    <a:lnTo>
                      <a:pt x="449622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0006A2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76200"/>
                <a:ext cx="449622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</p:grpSp>
      <p:grpSp>
        <p:nvGrpSpPr>
          <p:cNvPr name="Group 21" id="21"/>
          <p:cNvGrpSpPr/>
          <p:nvPr/>
        </p:nvGrpSpPr>
        <p:grpSpPr>
          <a:xfrm rot="0">
            <a:off x="1028700" y="2579345"/>
            <a:ext cx="5347651" cy="5535717"/>
            <a:chOff x="0" y="0"/>
            <a:chExt cx="1408435" cy="1457967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408435" cy="1457967"/>
            </a:xfrm>
            <a:custGeom>
              <a:avLst/>
              <a:gdLst/>
              <a:ahLst/>
              <a:cxnLst/>
              <a:rect r="r" b="b" t="t" l="l"/>
              <a:pathLst>
                <a:path h="1457967" w="1408435">
                  <a:moveTo>
                    <a:pt x="15925" y="0"/>
                  </a:moveTo>
                  <a:lnTo>
                    <a:pt x="1392510" y="0"/>
                  </a:lnTo>
                  <a:cubicBezTo>
                    <a:pt x="1396733" y="0"/>
                    <a:pt x="1400784" y="1678"/>
                    <a:pt x="1403771" y="4664"/>
                  </a:cubicBezTo>
                  <a:cubicBezTo>
                    <a:pt x="1406757" y="7651"/>
                    <a:pt x="1408435" y="11701"/>
                    <a:pt x="1408435" y="15925"/>
                  </a:cubicBezTo>
                  <a:lnTo>
                    <a:pt x="1408435" y="1442042"/>
                  </a:lnTo>
                  <a:cubicBezTo>
                    <a:pt x="1408435" y="1450837"/>
                    <a:pt x="1401305" y="1457967"/>
                    <a:pt x="1392510" y="1457967"/>
                  </a:cubicBezTo>
                  <a:lnTo>
                    <a:pt x="15925" y="1457967"/>
                  </a:lnTo>
                  <a:cubicBezTo>
                    <a:pt x="7130" y="1457967"/>
                    <a:pt x="0" y="1450837"/>
                    <a:pt x="0" y="1442042"/>
                  </a:cubicBezTo>
                  <a:lnTo>
                    <a:pt x="0" y="15925"/>
                  </a:lnTo>
                  <a:cubicBezTo>
                    <a:pt x="0" y="7130"/>
                    <a:pt x="7130" y="0"/>
                    <a:pt x="1592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100072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76200"/>
              <a:ext cx="1408435" cy="138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6657201" y="2579345"/>
            <a:ext cx="5347651" cy="5535717"/>
            <a:chOff x="0" y="0"/>
            <a:chExt cx="1408435" cy="1457967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408435" cy="1457967"/>
            </a:xfrm>
            <a:custGeom>
              <a:avLst/>
              <a:gdLst/>
              <a:ahLst/>
              <a:cxnLst/>
              <a:rect r="r" b="b" t="t" l="l"/>
              <a:pathLst>
                <a:path h="1457967" w="1408435">
                  <a:moveTo>
                    <a:pt x="15925" y="0"/>
                  </a:moveTo>
                  <a:lnTo>
                    <a:pt x="1392510" y="0"/>
                  </a:lnTo>
                  <a:cubicBezTo>
                    <a:pt x="1396733" y="0"/>
                    <a:pt x="1400784" y="1678"/>
                    <a:pt x="1403771" y="4664"/>
                  </a:cubicBezTo>
                  <a:cubicBezTo>
                    <a:pt x="1406757" y="7651"/>
                    <a:pt x="1408435" y="11701"/>
                    <a:pt x="1408435" y="15925"/>
                  </a:cubicBezTo>
                  <a:lnTo>
                    <a:pt x="1408435" y="1442042"/>
                  </a:lnTo>
                  <a:cubicBezTo>
                    <a:pt x="1408435" y="1450837"/>
                    <a:pt x="1401305" y="1457967"/>
                    <a:pt x="1392510" y="1457967"/>
                  </a:cubicBezTo>
                  <a:lnTo>
                    <a:pt x="15925" y="1457967"/>
                  </a:lnTo>
                  <a:cubicBezTo>
                    <a:pt x="7130" y="1457967"/>
                    <a:pt x="0" y="1450837"/>
                    <a:pt x="0" y="1442042"/>
                  </a:cubicBezTo>
                  <a:lnTo>
                    <a:pt x="0" y="15925"/>
                  </a:lnTo>
                  <a:cubicBezTo>
                    <a:pt x="0" y="7130"/>
                    <a:pt x="7130" y="0"/>
                    <a:pt x="1592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100072"/>
              </a:solidFill>
              <a:prstDash val="solid"/>
              <a:miter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76200"/>
              <a:ext cx="1408435" cy="138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2285701" y="2579345"/>
            <a:ext cx="5347651" cy="5535717"/>
            <a:chOff x="0" y="0"/>
            <a:chExt cx="1408435" cy="1457967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408435" cy="1457967"/>
            </a:xfrm>
            <a:custGeom>
              <a:avLst/>
              <a:gdLst/>
              <a:ahLst/>
              <a:cxnLst/>
              <a:rect r="r" b="b" t="t" l="l"/>
              <a:pathLst>
                <a:path h="1457967" w="1408435">
                  <a:moveTo>
                    <a:pt x="15925" y="0"/>
                  </a:moveTo>
                  <a:lnTo>
                    <a:pt x="1392510" y="0"/>
                  </a:lnTo>
                  <a:cubicBezTo>
                    <a:pt x="1396733" y="0"/>
                    <a:pt x="1400784" y="1678"/>
                    <a:pt x="1403771" y="4664"/>
                  </a:cubicBezTo>
                  <a:cubicBezTo>
                    <a:pt x="1406757" y="7651"/>
                    <a:pt x="1408435" y="11701"/>
                    <a:pt x="1408435" y="15925"/>
                  </a:cubicBezTo>
                  <a:lnTo>
                    <a:pt x="1408435" y="1442042"/>
                  </a:lnTo>
                  <a:cubicBezTo>
                    <a:pt x="1408435" y="1450837"/>
                    <a:pt x="1401305" y="1457967"/>
                    <a:pt x="1392510" y="1457967"/>
                  </a:cubicBezTo>
                  <a:lnTo>
                    <a:pt x="15925" y="1457967"/>
                  </a:lnTo>
                  <a:cubicBezTo>
                    <a:pt x="7130" y="1457967"/>
                    <a:pt x="0" y="1450837"/>
                    <a:pt x="0" y="1442042"/>
                  </a:cubicBezTo>
                  <a:lnTo>
                    <a:pt x="0" y="15925"/>
                  </a:lnTo>
                  <a:cubicBezTo>
                    <a:pt x="0" y="7130"/>
                    <a:pt x="7130" y="0"/>
                    <a:pt x="1592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100072"/>
              </a:solidFill>
              <a:prstDash val="solid"/>
              <a:miter/>
            </a:ln>
          </p:spPr>
        </p:sp>
        <p:sp>
          <p:nvSpPr>
            <p:cNvPr name="TextBox 29" id="29"/>
            <p:cNvSpPr txBox="true"/>
            <p:nvPr/>
          </p:nvSpPr>
          <p:spPr>
            <a:xfrm>
              <a:off x="0" y="76200"/>
              <a:ext cx="1408435" cy="138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Freeform 30" id="30"/>
          <p:cNvSpPr/>
          <p:nvPr/>
        </p:nvSpPr>
        <p:spPr>
          <a:xfrm flipH="false" flipV="false" rot="0">
            <a:off x="1375866" y="2696531"/>
            <a:ext cx="4678004" cy="3779995"/>
          </a:xfrm>
          <a:custGeom>
            <a:avLst/>
            <a:gdLst/>
            <a:ahLst/>
            <a:cxnLst/>
            <a:rect r="r" b="b" t="t" l="l"/>
            <a:pathLst>
              <a:path h="3779995" w="4678004">
                <a:moveTo>
                  <a:pt x="0" y="0"/>
                </a:moveTo>
                <a:lnTo>
                  <a:pt x="4678004" y="0"/>
                </a:lnTo>
                <a:lnTo>
                  <a:pt x="4678004" y="3779995"/>
                </a:lnTo>
                <a:lnTo>
                  <a:pt x="0" y="37799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7539838" y="3077454"/>
            <a:ext cx="3557692" cy="2668269"/>
          </a:xfrm>
          <a:custGeom>
            <a:avLst/>
            <a:gdLst/>
            <a:ahLst/>
            <a:cxnLst/>
            <a:rect r="r" b="b" t="t" l="l"/>
            <a:pathLst>
              <a:path h="2668269" w="3557692">
                <a:moveTo>
                  <a:pt x="0" y="0"/>
                </a:moveTo>
                <a:lnTo>
                  <a:pt x="3557692" y="0"/>
                </a:lnTo>
                <a:lnTo>
                  <a:pt x="3557692" y="2668269"/>
                </a:lnTo>
                <a:lnTo>
                  <a:pt x="0" y="26682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3379411" y="3218461"/>
            <a:ext cx="3185213" cy="2386256"/>
          </a:xfrm>
          <a:custGeom>
            <a:avLst/>
            <a:gdLst/>
            <a:ahLst/>
            <a:cxnLst/>
            <a:rect r="r" b="b" t="t" l="l"/>
            <a:pathLst>
              <a:path h="2386256" w="3185213">
                <a:moveTo>
                  <a:pt x="0" y="0"/>
                </a:moveTo>
                <a:lnTo>
                  <a:pt x="3185213" y="0"/>
                </a:lnTo>
                <a:lnTo>
                  <a:pt x="3185213" y="2386256"/>
                </a:lnTo>
                <a:lnTo>
                  <a:pt x="0" y="23862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1053384" y="1924998"/>
            <a:ext cx="5322967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100072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PHÁT TRIỂN BẢN THÂN?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6657201" y="1924998"/>
            <a:ext cx="5322967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100072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PHÁT TRIỂN ĐỘI NHÓM?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2285701" y="1924998"/>
            <a:ext cx="5322967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100072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PHÁT TRIỂN KINH DOANH?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256269" y="6800376"/>
            <a:ext cx="4867531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i="true">
                <a:solidFill>
                  <a:srgbClr val="000000"/>
                </a:solidFill>
                <a:latin typeface="Muli Italics"/>
                <a:ea typeface="Muli Italics"/>
                <a:cs typeface="Muli Italics"/>
                <a:sym typeface="Muli Italics"/>
              </a:rPr>
              <a:t>Học gì? ở đâu?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6884918" y="6742991"/>
            <a:ext cx="4867531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i="true">
                <a:solidFill>
                  <a:srgbClr val="000000"/>
                </a:solidFill>
                <a:latin typeface="Muli Italics"/>
                <a:ea typeface="Muli Italics"/>
                <a:cs typeface="Muli Italics"/>
                <a:sym typeface="Muli Italics"/>
              </a:rPr>
              <a:t>Dạy gì cho nhân viên? ai dạy?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2538252" y="6800376"/>
            <a:ext cx="4867531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i="true">
                <a:solidFill>
                  <a:srgbClr val="000000"/>
                </a:solidFill>
                <a:latin typeface="Muli Italics"/>
                <a:ea typeface="Muli Italics"/>
                <a:cs typeface="Muli Italics"/>
                <a:sym typeface="Muli Italics"/>
              </a:rPr>
              <a:t>Làm như thế nào &amp; Ai làm?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7633352" cy="434914"/>
            <a:chOff x="0" y="0"/>
            <a:chExt cx="23511136" cy="579885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23210750" y="0"/>
              <a:ext cx="300387" cy="498567"/>
            </a:xfrm>
            <a:custGeom>
              <a:avLst/>
              <a:gdLst/>
              <a:ahLst/>
              <a:cxnLst/>
              <a:rect r="r" b="b" t="t" l="l"/>
              <a:pathLst>
                <a:path h="498567" w="300387">
                  <a:moveTo>
                    <a:pt x="300386" y="0"/>
                  </a:moveTo>
                  <a:lnTo>
                    <a:pt x="0" y="0"/>
                  </a:lnTo>
                  <a:lnTo>
                    <a:pt x="0" y="498567"/>
                  </a:lnTo>
                  <a:lnTo>
                    <a:pt x="300386" y="498567"/>
                  </a:lnTo>
                  <a:lnTo>
                    <a:pt x="300386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21060946" y="76200"/>
              <a:ext cx="1725675" cy="455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42"/>
                </a:lnSpc>
              </a:pPr>
              <a:r>
                <a:rPr lang="en-US" b="true" sz="2632">
                  <a:solidFill>
                    <a:srgbClr val="535455"/>
                  </a:solidFill>
                  <a:latin typeface="Muli Bold"/>
                  <a:ea typeface="Muli Bold"/>
                  <a:cs typeface="Muli Bold"/>
                  <a:sym typeface="Muli Bold"/>
                </a:rPr>
                <a:t>NEXT</a:t>
              </a:r>
            </a:p>
          </p:txBody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16256000" cy="579885"/>
              <a:chOff x="0" y="0"/>
              <a:chExt cx="3211062" cy="114545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211062" cy="114545"/>
              </a:xfrm>
              <a:custGeom>
                <a:avLst/>
                <a:gdLst/>
                <a:ahLst/>
                <a:cxnLst/>
                <a:rect r="r" b="b" t="t" l="l"/>
                <a:pathLst>
                  <a:path h="114545" w="3211062">
                    <a:moveTo>
                      <a:pt x="0" y="0"/>
                    </a:moveTo>
                    <a:lnTo>
                      <a:pt x="3211062" y="0"/>
                    </a:lnTo>
                    <a:lnTo>
                      <a:pt x="3211062" y="114545"/>
                    </a:lnTo>
                    <a:lnTo>
                      <a:pt x="0" y="114545"/>
                    </a:lnTo>
                    <a:close/>
                  </a:path>
                </a:pathLst>
              </a:custGeom>
              <a:solidFill>
                <a:srgbClr val="DA1C5C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76200"/>
                <a:ext cx="3211062" cy="3834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1371600" y="5675"/>
              <a:ext cx="9763233" cy="482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80"/>
                </a:lnSpc>
              </a:pPr>
              <a:r>
                <a:rPr lang="en-US" sz="2000" i="true">
                  <a:solidFill>
                    <a:srgbClr val="FFFFFF"/>
                  </a:solidFill>
                  <a:latin typeface="Muli Regular Italics"/>
                  <a:ea typeface="Muli Regular Italics"/>
                  <a:cs typeface="Muli Regular Italics"/>
                  <a:sym typeface="Muli Regular Italics"/>
                </a:rPr>
                <a:t>Rewriting the Future of Your Organization and Your Life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768616" y="696060"/>
            <a:ext cx="569537" cy="49369"/>
            <a:chOff x="0" y="0"/>
            <a:chExt cx="150001" cy="1300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01" cy="13002"/>
            </a:xfrm>
            <a:custGeom>
              <a:avLst/>
              <a:gdLst/>
              <a:ahLst/>
              <a:cxnLst/>
              <a:rect r="r" b="b" t="t" l="l"/>
              <a:pathLst>
                <a:path h="13002" w="150001">
                  <a:moveTo>
                    <a:pt x="0" y="0"/>
                  </a:moveTo>
                  <a:lnTo>
                    <a:pt x="150001" y="0"/>
                  </a:lnTo>
                  <a:lnTo>
                    <a:pt x="150001" y="13002"/>
                  </a:lnTo>
                  <a:lnTo>
                    <a:pt x="0" y="13002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150001" cy="130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291958" y="533399"/>
            <a:ext cx="6835557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DA1C5C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GIẢI PHÁP CHO CEO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5965048" y="616952"/>
            <a:ext cx="1668304" cy="556797"/>
          </a:xfrm>
          <a:custGeom>
            <a:avLst/>
            <a:gdLst/>
            <a:ahLst/>
            <a:cxnLst/>
            <a:rect r="r" b="b" t="t" l="l"/>
            <a:pathLst>
              <a:path h="556797" w="1668304">
                <a:moveTo>
                  <a:pt x="0" y="0"/>
                </a:moveTo>
                <a:lnTo>
                  <a:pt x="1668304" y="0"/>
                </a:lnTo>
                <a:lnTo>
                  <a:pt x="1668304" y="556796"/>
                </a:lnTo>
                <a:lnTo>
                  <a:pt x="0" y="556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2191722" y="0"/>
            <a:ext cx="6096278" cy="280623"/>
            <a:chOff x="0" y="0"/>
            <a:chExt cx="8128370" cy="374164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0"/>
              <a:ext cx="8128370" cy="374164"/>
              <a:chOff x="0" y="0"/>
              <a:chExt cx="1605604" cy="73909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1605604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1605604">
                    <a:moveTo>
                      <a:pt x="0" y="0"/>
                    </a:moveTo>
                    <a:lnTo>
                      <a:pt x="1605604" y="0"/>
                    </a:lnTo>
                    <a:lnTo>
                      <a:pt x="1605604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100072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76200"/>
                <a:ext cx="1605604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0" y="0"/>
              <a:ext cx="2276210" cy="374164"/>
              <a:chOff x="0" y="0"/>
              <a:chExt cx="449622" cy="73909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449622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449622">
                    <a:moveTo>
                      <a:pt x="0" y="0"/>
                    </a:moveTo>
                    <a:lnTo>
                      <a:pt x="449622" y="0"/>
                    </a:lnTo>
                    <a:lnTo>
                      <a:pt x="449622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0006A2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76200"/>
                <a:ext cx="449622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</p:grpSp>
      <p:sp>
        <p:nvSpPr>
          <p:cNvPr name="TextBox 21" id="21"/>
          <p:cNvSpPr txBox="true"/>
          <p:nvPr/>
        </p:nvSpPr>
        <p:spPr>
          <a:xfrm rot="0">
            <a:off x="4003226" y="4466589"/>
            <a:ext cx="10281549" cy="12871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699" b="true">
                <a:solidFill>
                  <a:srgbClr val="100072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AI CÓ THỂ GIÚP BẠN LÀM MỌI THỨ, </a:t>
            </a:r>
          </a:p>
          <a:p>
            <a:pPr algn="ctr">
              <a:lnSpc>
                <a:spcPts val="5179"/>
              </a:lnSpc>
            </a:pPr>
            <a:r>
              <a:rPr lang="en-US" sz="3699" b="true">
                <a:solidFill>
                  <a:srgbClr val="100072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NHANH HƠN CẢ NGƯỜI TRỢ LÝ TIN CẬY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7633352" cy="434914"/>
            <a:chOff x="0" y="0"/>
            <a:chExt cx="23511136" cy="579885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23210750" y="0"/>
              <a:ext cx="300387" cy="498567"/>
            </a:xfrm>
            <a:custGeom>
              <a:avLst/>
              <a:gdLst/>
              <a:ahLst/>
              <a:cxnLst/>
              <a:rect r="r" b="b" t="t" l="l"/>
              <a:pathLst>
                <a:path h="498567" w="300387">
                  <a:moveTo>
                    <a:pt x="300386" y="0"/>
                  </a:moveTo>
                  <a:lnTo>
                    <a:pt x="0" y="0"/>
                  </a:lnTo>
                  <a:lnTo>
                    <a:pt x="0" y="498567"/>
                  </a:lnTo>
                  <a:lnTo>
                    <a:pt x="300386" y="498567"/>
                  </a:lnTo>
                  <a:lnTo>
                    <a:pt x="300386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21060946" y="76200"/>
              <a:ext cx="1725675" cy="455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42"/>
                </a:lnSpc>
              </a:pPr>
              <a:r>
                <a:rPr lang="en-US" b="true" sz="2632">
                  <a:solidFill>
                    <a:srgbClr val="535455"/>
                  </a:solidFill>
                  <a:latin typeface="Muli Bold"/>
                  <a:ea typeface="Muli Bold"/>
                  <a:cs typeface="Muli Bold"/>
                  <a:sym typeface="Muli Bold"/>
                </a:rPr>
                <a:t>NEXT</a:t>
              </a:r>
            </a:p>
          </p:txBody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16256000" cy="579885"/>
              <a:chOff x="0" y="0"/>
              <a:chExt cx="3211062" cy="114545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211062" cy="114545"/>
              </a:xfrm>
              <a:custGeom>
                <a:avLst/>
                <a:gdLst/>
                <a:ahLst/>
                <a:cxnLst/>
                <a:rect r="r" b="b" t="t" l="l"/>
                <a:pathLst>
                  <a:path h="114545" w="3211062">
                    <a:moveTo>
                      <a:pt x="0" y="0"/>
                    </a:moveTo>
                    <a:lnTo>
                      <a:pt x="3211062" y="0"/>
                    </a:lnTo>
                    <a:lnTo>
                      <a:pt x="3211062" y="114545"/>
                    </a:lnTo>
                    <a:lnTo>
                      <a:pt x="0" y="114545"/>
                    </a:lnTo>
                    <a:close/>
                  </a:path>
                </a:pathLst>
              </a:custGeom>
              <a:solidFill>
                <a:srgbClr val="DA1C5C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76200"/>
                <a:ext cx="3211062" cy="3834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1371600" y="5675"/>
              <a:ext cx="9763233" cy="482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80"/>
                </a:lnSpc>
              </a:pPr>
              <a:r>
                <a:rPr lang="en-US" sz="2000" i="true">
                  <a:solidFill>
                    <a:srgbClr val="FFFFFF"/>
                  </a:solidFill>
                  <a:latin typeface="Muli Regular Italics"/>
                  <a:ea typeface="Muli Regular Italics"/>
                  <a:cs typeface="Muli Regular Italics"/>
                  <a:sym typeface="Muli Regular Italics"/>
                </a:rPr>
                <a:t>Rewriting the Future of Your Organization and Your Life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768616" y="696060"/>
            <a:ext cx="569537" cy="49369"/>
            <a:chOff x="0" y="0"/>
            <a:chExt cx="150001" cy="1300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01" cy="13002"/>
            </a:xfrm>
            <a:custGeom>
              <a:avLst/>
              <a:gdLst/>
              <a:ahLst/>
              <a:cxnLst/>
              <a:rect r="r" b="b" t="t" l="l"/>
              <a:pathLst>
                <a:path h="13002" w="150001">
                  <a:moveTo>
                    <a:pt x="0" y="0"/>
                  </a:moveTo>
                  <a:lnTo>
                    <a:pt x="150001" y="0"/>
                  </a:lnTo>
                  <a:lnTo>
                    <a:pt x="150001" y="13002"/>
                  </a:lnTo>
                  <a:lnTo>
                    <a:pt x="0" y="13002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150001" cy="130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5965048" y="616952"/>
            <a:ext cx="1668304" cy="556797"/>
          </a:xfrm>
          <a:custGeom>
            <a:avLst/>
            <a:gdLst/>
            <a:ahLst/>
            <a:cxnLst/>
            <a:rect r="r" b="b" t="t" l="l"/>
            <a:pathLst>
              <a:path h="556797" w="1668304">
                <a:moveTo>
                  <a:pt x="0" y="0"/>
                </a:moveTo>
                <a:lnTo>
                  <a:pt x="1668304" y="0"/>
                </a:lnTo>
                <a:lnTo>
                  <a:pt x="1668304" y="556796"/>
                </a:lnTo>
                <a:lnTo>
                  <a:pt x="0" y="556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2191722" y="0"/>
            <a:ext cx="6096278" cy="280623"/>
            <a:chOff x="0" y="0"/>
            <a:chExt cx="8128370" cy="374164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8128370" cy="374164"/>
              <a:chOff x="0" y="0"/>
              <a:chExt cx="1605604" cy="73909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605604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1605604">
                    <a:moveTo>
                      <a:pt x="0" y="0"/>
                    </a:moveTo>
                    <a:lnTo>
                      <a:pt x="1605604" y="0"/>
                    </a:lnTo>
                    <a:lnTo>
                      <a:pt x="1605604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100072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76200"/>
                <a:ext cx="1605604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0" y="0"/>
              <a:ext cx="2276210" cy="374164"/>
              <a:chOff x="0" y="0"/>
              <a:chExt cx="449622" cy="73909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449622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449622">
                    <a:moveTo>
                      <a:pt x="0" y="0"/>
                    </a:moveTo>
                    <a:lnTo>
                      <a:pt x="449622" y="0"/>
                    </a:lnTo>
                    <a:lnTo>
                      <a:pt x="449622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0006A2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76200"/>
                <a:ext cx="449622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8816676" y="2237516"/>
            <a:ext cx="8822722" cy="5811968"/>
          </a:xfrm>
          <a:custGeom>
            <a:avLst/>
            <a:gdLst/>
            <a:ahLst/>
            <a:cxnLst/>
            <a:rect r="r" b="b" t="t" l="l"/>
            <a:pathLst>
              <a:path h="5811968" w="8822722">
                <a:moveTo>
                  <a:pt x="0" y="0"/>
                </a:moveTo>
                <a:lnTo>
                  <a:pt x="8822722" y="0"/>
                </a:lnTo>
                <a:lnTo>
                  <a:pt x="8822722" y="5811968"/>
                </a:lnTo>
                <a:lnTo>
                  <a:pt x="0" y="58119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291958" y="533399"/>
            <a:ext cx="6835557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DA1C5C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AI LÀ GÌ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53384" y="3351190"/>
            <a:ext cx="6973341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i="true">
                <a:solidFill>
                  <a:srgbClr val="000000"/>
                </a:solidFill>
                <a:latin typeface="Muli Italics"/>
                <a:ea typeface="Muli Italics"/>
                <a:cs typeface="Muli Italics"/>
                <a:sym typeface="Muli Italics"/>
              </a:rPr>
              <a:t>AI giống như một “bộ não máy tính” biết học từ dữ liệu và biết trả lời như con người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53384" y="4246090"/>
            <a:ext cx="7320420" cy="2111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i="true">
                <a:solidFill>
                  <a:srgbClr val="000000"/>
                </a:solidFill>
                <a:latin typeface="Muli Italics"/>
                <a:ea typeface="Muli Italics"/>
                <a:cs typeface="Muli Italics"/>
                <a:sym typeface="Muli Italics"/>
              </a:rPr>
              <a:t>Ví dụ: </a:t>
            </a:r>
            <a:r>
              <a:rPr lang="en-US" sz="2000" i="true">
                <a:solidFill>
                  <a:srgbClr val="000000"/>
                </a:solidFill>
                <a:latin typeface="Muli Italics"/>
                <a:ea typeface="Muli Italics"/>
                <a:cs typeface="Muli Italics"/>
                <a:sym typeface="Muli Italics"/>
              </a:rPr>
              <a:t>Nếu em hỏi bố: “Bố ơi, con chó là gì?”, bố sẽ nói: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i="true">
                <a:solidFill>
                  <a:srgbClr val="000000"/>
                </a:solidFill>
                <a:latin typeface="Muli Italics"/>
                <a:ea typeface="Muli Italics"/>
                <a:cs typeface="Muli Italics"/>
                <a:sym typeface="Muli Italics"/>
              </a:rPr>
              <a:t>“Con chó là một con vật bốn chân, thường làm bạn với con người, biết sủa ‘gâu gâu’.”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i="true">
                <a:solidFill>
                  <a:srgbClr val="000000"/>
                </a:solidFill>
                <a:latin typeface="Muli Italics"/>
                <a:ea typeface="Muli Italics"/>
                <a:cs typeface="Muli Italics"/>
                <a:sym typeface="Muli Italics"/>
              </a:rPr>
              <a:t>Nếu em hỏi AI: “Con chó là gì?”, nó cũng sẽ nói điều tương tự.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i="true">
                <a:solidFill>
                  <a:srgbClr val="000000"/>
                </a:solidFill>
                <a:latin typeface="Muli Italics"/>
                <a:ea typeface="Muli Italics"/>
                <a:cs typeface="Muli Italics"/>
                <a:sym typeface="Muli Italics"/>
              </a:rPr>
              <a:t>Vì sao? Vì AI đã đọc hàng triệu cuốn sách, bài viết, video, hình ảnh về con chó, nên nó học được và biết cách trả lời lại.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7633352" cy="434914"/>
            <a:chOff x="0" y="0"/>
            <a:chExt cx="23511136" cy="579885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23210750" y="0"/>
              <a:ext cx="300387" cy="498567"/>
            </a:xfrm>
            <a:custGeom>
              <a:avLst/>
              <a:gdLst/>
              <a:ahLst/>
              <a:cxnLst/>
              <a:rect r="r" b="b" t="t" l="l"/>
              <a:pathLst>
                <a:path h="498567" w="300387">
                  <a:moveTo>
                    <a:pt x="300386" y="0"/>
                  </a:moveTo>
                  <a:lnTo>
                    <a:pt x="0" y="0"/>
                  </a:lnTo>
                  <a:lnTo>
                    <a:pt x="0" y="498567"/>
                  </a:lnTo>
                  <a:lnTo>
                    <a:pt x="300386" y="498567"/>
                  </a:lnTo>
                  <a:lnTo>
                    <a:pt x="300386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21060946" y="76200"/>
              <a:ext cx="1725675" cy="455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42"/>
                </a:lnSpc>
              </a:pPr>
              <a:r>
                <a:rPr lang="en-US" b="true" sz="2632">
                  <a:solidFill>
                    <a:srgbClr val="535455"/>
                  </a:solidFill>
                  <a:latin typeface="Muli Bold"/>
                  <a:ea typeface="Muli Bold"/>
                  <a:cs typeface="Muli Bold"/>
                  <a:sym typeface="Muli Bold"/>
                </a:rPr>
                <a:t>NEXT</a:t>
              </a:r>
            </a:p>
          </p:txBody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16256000" cy="579885"/>
              <a:chOff x="0" y="0"/>
              <a:chExt cx="3211062" cy="114545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211062" cy="114545"/>
              </a:xfrm>
              <a:custGeom>
                <a:avLst/>
                <a:gdLst/>
                <a:ahLst/>
                <a:cxnLst/>
                <a:rect r="r" b="b" t="t" l="l"/>
                <a:pathLst>
                  <a:path h="114545" w="3211062">
                    <a:moveTo>
                      <a:pt x="0" y="0"/>
                    </a:moveTo>
                    <a:lnTo>
                      <a:pt x="3211062" y="0"/>
                    </a:lnTo>
                    <a:lnTo>
                      <a:pt x="3211062" y="114545"/>
                    </a:lnTo>
                    <a:lnTo>
                      <a:pt x="0" y="114545"/>
                    </a:lnTo>
                    <a:close/>
                  </a:path>
                </a:pathLst>
              </a:custGeom>
              <a:solidFill>
                <a:srgbClr val="DA1C5C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76200"/>
                <a:ext cx="3211062" cy="3834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1371600" y="5675"/>
              <a:ext cx="9763233" cy="482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80"/>
                </a:lnSpc>
              </a:pPr>
              <a:r>
                <a:rPr lang="en-US" sz="2000" i="true">
                  <a:solidFill>
                    <a:srgbClr val="FFFFFF"/>
                  </a:solidFill>
                  <a:latin typeface="Muli Regular Italics"/>
                  <a:ea typeface="Muli Regular Italics"/>
                  <a:cs typeface="Muli Regular Italics"/>
                  <a:sym typeface="Muli Regular Italics"/>
                </a:rPr>
                <a:t>Rewriting the Future of Your Organization and Your Life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768616" y="696060"/>
            <a:ext cx="569537" cy="49369"/>
            <a:chOff x="0" y="0"/>
            <a:chExt cx="150001" cy="1300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01" cy="13002"/>
            </a:xfrm>
            <a:custGeom>
              <a:avLst/>
              <a:gdLst/>
              <a:ahLst/>
              <a:cxnLst/>
              <a:rect r="r" b="b" t="t" l="l"/>
              <a:pathLst>
                <a:path h="13002" w="150001">
                  <a:moveTo>
                    <a:pt x="0" y="0"/>
                  </a:moveTo>
                  <a:lnTo>
                    <a:pt x="150001" y="0"/>
                  </a:lnTo>
                  <a:lnTo>
                    <a:pt x="150001" y="13002"/>
                  </a:lnTo>
                  <a:lnTo>
                    <a:pt x="0" y="13002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150001" cy="130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5965048" y="616952"/>
            <a:ext cx="1668304" cy="556797"/>
          </a:xfrm>
          <a:custGeom>
            <a:avLst/>
            <a:gdLst/>
            <a:ahLst/>
            <a:cxnLst/>
            <a:rect r="r" b="b" t="t" l="l"/>
            <a:pathLst>
              <a:path h="556797" w="1668304">
                <a:moveTo>
                  <a:pt x="0" y="0"/>
                </a:moveTo>
                <a:lnTo>
                  <a:pt x="1668304" y="0"/>
                </a:lnTo>
                <a:lnTo>
                  <a:pt x="1668304" y="556796"/>
                </a:lnTo>
                <a:lnTo>
                  <a:pt x="0" y="556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2191722" y="0"/>
            <a:ext cx="6096278" cy="280623"/>
            <a:chOff x="0" y="0"/>
            <a:chExt cx="8128370" cy="374164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8128370" cy="374164"/>
              <a:chOff x="0" y="0"/>
              <a:chExt cx="1605604" cy="73909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605604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1605604">
                    <a:moveTo>
                      <a:pt x="0" y="0"/>
                    </a:moveTo>
                    <a:lnTo>
                      <a:pt x="1605604" y="0"/>
                    </a:lnTo>
                    <a:lnTo>
                      <a:pt x="1605604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100072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76200"/>
                <a:ext cx="1605604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0" y="0"/>
              <a:ext cx="2276210" cy="374164"/>
              <a:chOff x="0" y="0"/>
              <a:chExt cx="449622" cy="73909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449622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449622">
                    <a:moveTo>
                      <a:pt x="0" y="0"/>
                    </a:moveTo>
                    <a:lnTo>
                      <a:pt x="449622" y="0"/>
                    </a:lnTo>
                    <a:lnTo>
                      <a:pt x="449622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0006A2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76200"/>
                <a:ext cx="449622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3493371" y="2685476"/>
            <a:ext cx="11301259" cy="4916048"/>
          </a:xfrm>
          <a:custGeom>
            <a:avLst/>
            <a:gdLst/>
            <a:ahLst/>
            <a:cxnLst/>
            <a:rect r="r" b="b" t="t" l="l"/>
            <a:pathLst>
              <a:path h="4916048" w="11301259">
                <a:moveTo>
                  <a:pt x="0" y="0"/>
                </a:moveTo>
                <a:lnTo>
                  <a:pt x="11301258" y="0"/>
                </a:lnTo>
                <a:lnTo>
                  <a:pt x="11301258" y="4916048"/>
                </a:lnTo>
                <a:lnTo>
                  <a:pt x="0" y="49160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291958" y="533399"/>
            <a:ext cx="6835557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DA1C5C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SO SÁNH AI VỚI NGƯỜI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7633352" cy="434914"/>
            <a:chOff x="0" y="0"/>
            <a:chExt cx="23511136" cy="579885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23210750" y="0"/>
              <a:ext cx="300387" cy="498567"/>
            </a:xfrm>
            <a:custGeom>
              <a:avLst/>
              <a:gdLst/>
              <a:ahLst/>
              <a:cxnLst/>
              <a:rect r="r" b="b" t="t" l="l"/>
              <a:pathLst>
                <a:path h="498567" w="300387">
                  <a:moveTo>
                    <a:pt x="300386" y="0"/>
                  </a:moveTo>
                  <a:lnTo>
                    <a:pt x="0" y="0"/>
                  </a:lnTo>
                  <a:lnTo>
                    <a:pt x="0" y="498567"/>
                  </a:lnTo>
                  <a:lnTo>
                    <a:pt x="300386" y="498567"/>
                  </a:lnTo>
                  <a:lnTo>
                    <a:pt x="300386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21060946" y="76200"/>
              <a:ext cx="1725675" cy="455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42"/>
                </a:lnSpc>
              </a:pPr>
              <a:r>
                <a:rPr lang="en-US" b="true" sz="2632">
                  <a:solidFill>
                    <a:srgbClr val="535455"/>
                  </a:solidFill>
                  <a:latin typeface="Muli Bold"/>
                  <a:ea typeface="Muli Bold"/>
                  <a:cs typeface="Muli Bold"/>
                  <a:sym typeface="Muli Bold"/>
                </a:rPr>
                <a:t>NEXT</a:t>
              </a:r>
            </a:p>
          </p:txBody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16256000" cy="579885"/>
              <a:chOff x="0" y="0"/>
              <a:chExt cx="3211062" cy="114545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211062" cy="114545"/>
              </a:xfrm>
              <a:custGeom>
                <a:avLst/>
                <a:gdLst/>
                <a:ahLst/>
                <a:cxnLst/>
                <a:rect r="r" b="b" t="t" l="l"/>
                <a:pathLst>
                  <a:path h="114545" w="3211062">
                    <a:moveTo>
                      <a:pt x="0" y="0"/>
                    </a:moveTo>
                    <a:lnTo>
                      <a:pt x="3211062" y="0"/>
                    </a:lnTo>
                    <a:lnTo>
                      <a:pt x="3211062" y="114545"/>
                    </a:lnTo>
                    <a:lnTo>
                      <a:pt x="0" y="114545"/>
                    </a:lnTo>
                    <a:close/>
                  </a:path>
                </a:pathLst>
              </a:custGeom>
              <a:solidFill>
                <a:srgbClr val="DA1C5C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76200"/>
                <a:ext cx="3211062" cy="3834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1371600" y="5675"/>
              <a:ext cx="9763233" cy="482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80"/>
                </a:lnSpc>
              </a:pPr>
              <a:r>
                <a:rPr lang="en-US" sz="2000" i="true">
                  <a:solidFill>
                    <a:srgbClr val="FFFFFF"/>
                  </a:solidFill>
                  <a:latin typeface="Muli Regular Italics"/>
                  <a:ea typeface="Muli Regular Italics"/>
                  <a:cs typeface="Muli Regular Italics"/>
                  <a:sym typeface="Muli Regular Italics"/>
                </a:rPr>
                <a:t>Rewriting the Future of Your Organization and Your Life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768616" y="696060"/>
            <a:ext cx="569537" cy="49369"/>
            <a:chOff x="0" y="0"/>
            <a:chExt cx="150001" cy="1300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01" cy="13002"/>
            </a:xfrm>
            <a:custGeom>
              <a:avLst/>
              <a:gdLst/>
              <a:ahLst/>
              <a:cxnLst/>
              <a:rect r="r" b="b" t="t" l="l"/>
              <a:pathLst>
                <a:path h="13002" w="150001">
                  <a:moveTo>
                    <a:pt x="0" y="0"/>
                  </a:moveTo>
                  <a:lnTo>
                    <a:pt x="150001" y="0"/>
                  </a:lnTo>
                  <a:lnTo>
                    <a:pt x="150001" y="13002"/>
                  </a:lnTo>
                  <a:lnTo>
                    <a:pt x="0" y="13002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150001" cy="130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5965048" y="616952"/>
            <a:ext cx="1668304" cy="556797"/>
          </a:xfrm>
          <a:custGeom>
            <a:avLst/>
            <a:gdLst/>
            <a:ahLst/>
            <a:cxnLst/>
            <a:rect r="r" b="b" t="t" l="l"/>
            <a:pathLst>
              <a:path h="556797" w="1668304">
                <a:moveTo>
                  <a:pt x="0" y="0"/>
                </a:moveTo>
                <a:lnTo>
                  <a:pt x="1668304" y="0"/>
                </a:lnTo>
                <a:lnTo>
                  <a:pt x="1668304" y="556796"/>
                </a:lnTo>
                <a:lnTo>
                  <a:pt x="0" y="556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2191722" y="0"/>
            <a:ext cx="6096278" cy="280623"/>
            <a:chOff x="0" y="0"/>
            <a:chExt cx="8128370" cy="374164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8128370" cy="374164"/>
              <a:chOff x="0" y="0"/>
              <a:chExt cx="1605604" cy="73909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605604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1605604">
                    <a:moveTo>
                      <a:pt x="0" y="0"/>
                    </a:moveTo>
                    <a:lnTo>
                      <a:pt x="1605604" y="0"/>
                    </a:lnTo>
                    <a:lnTo>
                      <a:pt x="1605604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100072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76200"/>
                <a:ext cx="1605604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0" y="0"/>
              <a:ext cx="2276210" cy="374164"/>
              <a:chOff x="0" y="0"/>
              <a:chExt cx="449622" cy="73909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449622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449622">
                    <a:moveTo>
                      <a:pt x="0" y="0"/>
                    </a:moveTo>
                    <a:lnTo>
                      <a:pt x="449622" y="0"/>
                    </a:lnTo>
                    <a:lnTo>
                      <a:pt x="449622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0006A2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76200"/>
                <a:ext cx="449622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3493371" y="2021527"/>
            <a:ext cx="11301259" cy="6243946"/>
          </a:xfrm>
          <a:custGeom>
            <a:avLst/>
            <a:gdLst/>
            <a:ahLst/>
            <a:cxnLst/>
            <a:rect r="r" b="b" t="t" l="l"/>
            <a:pathLst>
              <a:path h="6243946" w="11301259">
                <a:moveTo>
                  <a:pt x="0" y="0"/>
                </a:moveTo>
                <a:lnTo>
                  <a:pt x="11301258" y="0"/>
                </a:lnTo>
                <a:lnTo>
                  <a:pt x="11301258" y="6243946"/>
                </a:lnTo>
                <a:lnTo>
                  <a:pt x="0" y="62439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291958" y="533399"/>
            <a:ext cx="6835557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DA1C5C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CÁCH DÙNG AI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7633352" cy="434914"/>
            <a:chOff x="0" y="0"/>
            <a:chExt cx="23511136" cy="579885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23210750" y="0"/>
              <a:ext cx="300387" cy="498567"/>
            </a:xfrm>
            <a:custGeom>
              <a:avLst/>
              <a:gdLst/>
              <a:ahLst/>
              <a:cxnLst/>
              <a:rect r="r" b="b" t="t" l="l"/>
              <a:pathLst>
                <a:path h="498567" w="300387">
                  <a:moveTo>
                    <a:pt x="300386" y="0"/>
                  </a:moveTo>
                  <a:lnTo>
                    <a:pt x="0" y="0"/>
                  </a:lnTo>
                  <a:lnTo>
                    <a:pt x="0" y="498567"/>
                  </a:lnTo>
                  <a:lnTo>
                    <a:pt x="300386" y="498567"/>
                  </a:lnTo>
                  <a:lnTo>
                    <a:pt x="300386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21060946" y="76200"/>
              <a:ext cx="1725675" cy="455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42"/>
                </a:lnSpc>
              </a:pPr>
              <a:r>
                <a:rPr lang="en-US" b="true" sz="2632">
                  <a:solidFill>
                    <a:srgbClr val="535455"/>
                  </a:solidFill>
                  <a:latin typeface="Muli Bold"/>
                  <a:ea typeface="Muli Bold"/>
                  <a:cs typeface="Muli Bold"/>
                  <a:sym typeface="Muli Bold"/>
                </a:rPr>
                <a:t>NEXT</a:t>
              </a:r>
            </a:p>
          </p:txBody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16256000" cy="579885"/>
              <a:chOff x="0" y="0"/>
              <a:chExt cx="3211062" cy="114545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211062" cy="114545"/>
              </a:xfrm>
              <a:custGeom>
                <a:avLst/>
                <a:gdLst/>
                <a:ahLst/>
                <a:cxnLst/>
                <a:rect r="r" b="b" t="t" l="l"/>
                <a:pathLst>
                  <a:path h="114545" w="3211062">
                    <a:moveTo>
                      <a:pt x="0" y="0"/>
                    </a:moveTo>
                    <a:lnTo>
                      <a:pt x="3211062" y="0"/>
                    </a:lnTo>
                    <a:lnTo>
                      <a:pt x="3211062" y="114545"/>
                    </a:lnTo>
                    <a:lnTo>
                      <a:pt x="0" y="114545"/>
                    </a:lnTo>
                    <a:close/>
                  </a:path>
                </a:pathLst>
              </a:custGeom>
              <a:solidFill>
                <a:srgbClr val="DA1C5C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76200"/>
                <a:ext cx="3211062" cy="3834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1371600" y="5675"/>
              <a:ext cx="9763233" cy="482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80"/>
                </a:lnSpc>
              </a:pPr>
              <a:r>
                <a:rPr lang="en-US" sz="2000" i="true">
                  <a:solidFill>
                    <a:srgbClr val="FFFFFF"/>
                  </a:solidFill>
                  <a:latin typeface="Muli Regular Italics"/>
                  <a:ea typeface="Muli Regular Italics"/>
                  <a:cs typeface="Muli Regular Italics"/>
                  <a:sym typeface="Muli Regular Italics"/>
                </a:rPr>
                <a:t>Rewriting the Future of Your Organization and Your Life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768616" y="696060"/>
            <a:ext cx="569537" cy="49369"/>
            <a:chOff x="0" y="0"/>
            <a:chExt cx="150001" cy="1300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01" cy="13002"/>
            </a:xfrm>
            <a:custGeom>
              <a:avLst/>
              <a:gdLst/>
              <a:ahLst/>
              <a:cxnLst/>
              <a:rect r="r" b="b" t="t" l="l"/>
              <a:pathLst>
                <a:path h="13002" w="150001">
                  <a:moveTo>
                    <a:pt x="0" y="0"/>
                  </a:moveTo>
                  <a:lnTo>
                    <a:pt x="150001" y="0"/>
                  </a:lnTo>
                  <a:lnTo>
                    <a:pt x="150001" y="13002"/>
                  </a:lnTo>
                  <a:lnTo>
                    <a:pt x="0" y="13002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150001" cy="130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5965048" y="616952"/>
            <a:ext cx="1668304" cy="556797"/>
          </a:xfrm>
          <a:custGeom>
            <a:avLst/>
            <a:gdLst/>
            <a:ahLst/>
            <a:cxnLst/>
            <a:rect r="r" b="b" t="t" l="l"/>
            <a:pathLst>
              <a:path h="556797" w="1668304">
                <a:moveTo>
                  <a:pt x="0" y="0"/>
                </a:moveTo>
                <a:lnTo>
                  <a:pt x="1668304" y="0"/>
                </a:lnTo>
                <a:lnTo>
                  <a:pt x="1668304" y="556796"/>
                </a:lnTo>
                <a:lnTo>
                  <a:pt x="0" y="556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2191722" y="0"/>
            <a:ext cx="6096278" cy="280623"/>
            <a:chOff x="0" y="0"/>
            <a:chExt cx="8128370" cy="374164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8128370" cy="374164"/>
              <a:chOff x="0" y="0"/>
              <a:chExt cx="1605604" cy="73909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605604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1605604">
                    <a:moveTo>
                      <a:pt x="0" y="0"/>
                    </a:moveTo>
                    <a:lnTo>
                      <a:pt x="1605604" y="0"/>
                    </a:lnTo>
                    <a:lnTo>
                      <a:pt x="1605604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100072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76200"/>
                <a:ext cx="1605604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0" y="0"/>
              <a:ext cx="2276210" cy="374164"/>
              <a:chOff x="0" y="0"/>
              <a:chExt cx="449622" cy="73909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449622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449622">
                    <a:moveTo>
                      <a:pt x="0" y="0"/>
                    </a:moveTo>
                    <a:lnTo>
                      <a:pt x="449622" y="0"/>
                    </a:lnTo>
                    <a:lnTo>
                      <a:pt x="449622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0006A2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76200"/>
                <a:ext cx="449622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</p:grpSp>
      <p:grpSp>
        <p:nvGrpSpPr>
          <p:cNvPr name="Group 20" id="20"/>
          <p:cNvGrpSpPr/>
          <p:nvPr/>
        </p:nvGrpSpPr>
        <p:grpSpPr>
          <a:xfrm rot="0">
            <a:off x="9515172" y="3219036"/>
            <a:ext cx="6449876" cy="3848928"/>
            <a:chOff x="0" y="0"/>
            <a:chExt cx="1698733" cy="101370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698733" cy="1013709"/>
            </a:xfrm>
            <a:custGeom>
              <a:avLst/>
              <a:gdLst/>
              <a:ahLst/>
              <a:cxnLst/>
              <a:rect r="r" b="b" t="t" l="l"/>
              <a:pathLst>
                <a:path h="1013709" w="1698733">
                  <a:moveTo>
                    <a:pt x="13204" y="0"/>
                  </a:moveTo>
                  <a:lnTo>
                    <a:pt x="1685529" y="0"/>
                  </a:lnTo>
                  <a:cubicBezTo>
                    <a:pt x="1689031" y="0"/>
                    <a:pt x="1692389" y="1391"/>
                    <a:pt x="1694865" y="3867"/>
                  </a:cubicBezTo>
                  <a:cubicBezTo>
                    <a:pt x="1697342" y="6343"/>
                    <a:pt x="1698733" y="9702"/>
                    <a:pt x="1698733" y="13204"/>
                  </a:cubicBezTo>
                  <a:lnTo>
                    <a:pt x="1698733" y="1000506"/>
                  </a:lnTo>
                  <a:cubicBezTo>
                    <a:pt x="1698733" y="1007798"/>
                    <a:pt x="1692821" y="1013709"/>
                    <a:pt x="1685529" y="1013709"/>
                  </a:cubicBezTo>
                  <a:lnTo>
                    <a:pt x="13204" y="1013709"/>
                  </a:lnTo>
                  <a:cubicBezTo>
                    <a:pt x="9702" y="1013709"/>
                    <a:pt x="6343" y="1012318"/>
                    <a:pt x="3867" y="1009842"/>
                  </a:cubicBezTo>
                  <a:cubicBezTo>
                    <a:pt x="1391" y="1007366"/>
                    <a:pt x="0" y="1004008"/>
                    <a:pt x="0" y="1000506"/>
                  </a:cubicBezTo>
                  <a:lnTo>
                    <a:pt x="0" y="13204"/>
                  </a:lnTo>
                  <a:cubicBezTo>
                    <a:pt x="0" y="9702"/>
                    <a:pt x="1391" y="6343"/>
                    <a:pt x="3867" y="3867"/>
                  </a:cubicBezTo>
                  <a:cubicBezTo>
                    <a:pt x="6343" y="1391"/>
                    <a:pt x="9702" y="0"/>
                    <a:pt x="1320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100072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76200"/>
              <a:ext cx="1698733" cy="9375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1028700" y="2514560"/>
            <a:ext cx="7315312" cy="5257881"/>
          </a:xfrm>
          <a:custGeom>
            <a:avLst/>
            <a:gdLst/>
            <a:ahLst/>
            <a:cxnLst/>
            <a:rect r="r" b="b" t="t" l="l"/>
            <a:pathLst>
              <a:path h="5257881" w="7315312">
                <a:moveTo>
                  <a:pt x="0" y="0"/>
                </a:moveTo>
                <a:lnTo>
                  <a:pt x="7315312" y="0"/>
                </a:lnTo>
                <a:lnTo>
                  <a:pt x="7315312" y="5257880"/>
                </a:lnTo>
                <a:lnTo>
                  <a:pt x="0" y="52578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291958" y="533399"/>
            <a:ext cx="6835557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DA1C5C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CÁCH TÔI ÁP DỤNG AI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9690254" y="3406698"/>
            <a:ext cx="6099713" cy="3339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uli"/>
                <a:ea typeface="Muli"/>
                <a:cs typeface="Muli"/>
                <a:sym typeface="Muli"/>
              </a:rPr>
              <a:t>Ví dụ: </a:t>
            </a:r>
            <a:r>
              <a:rPr lang="en-US" b="true" sz="2400" i="true">
                <a:solidFill>
                  <a:srgbClr val="000000"/>
                </a:solidFill>
                <a:latin typeface="Muli Bold Italics"/>
                <a:ea typeface="Muli Bold Italics"/>
                <a:cs typeface="Muli Bold Italics"/>
                <a:sym typeface="Muli Bold Italics"/>
              </a:rPr>
              <a:t>“</a:t>
            </a:r>
            <a:r>
              <a:rPr lang="en-US" b="true" sz="2400" i="true">
                <a:solidFill>
                  <a:srgbClr val="000000"/>
                </a:solidFill>
                <a:latin typeface="Muli Bold Italics"/>
                <a:ea typeface="Muli Bold Italics"/>
                <a:cs typeface="Muli Bold Italics"/>
                <a:sym typeface="Muli Bold Italics"/>
              </a:rPr>
              <a:t>Bạn là một CFO trong startup Edtech. Hãy phân tích bảng kết quả kinh doanh Q1/2025 dưới đây. Mục tiêu là: xác định điểm mạnh, điểm yếu và gợi ý điều chỉnh cho từng phòng ban. Trình bày dưới dạng bảng 3 cột: Bộ phận – Nhận xét – Gợi ý. Giọng điệu ngắn gọn, chuyên nghiệp.”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7633352" cy="434914"/>
            <a:chOff x="0" y="0"/>
            <a:chExt cx="23511136" cy="579885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23210750" y="0"/>
              <a:ext cx="300387" cy="498567"/>
            </a:xfrm>
            <a:custGeom>
              <a:avLst/>
              <a:gdLst/>
              <a:ahLst/>
              <a:cxnLst/>
              <a:rect r="r" b="b" t="t" l="l"/>
              <a:pathLst>
                <a:path h="498567" w="300387">
                  <a:moveTo>
                    <a:pt x="300386" y="0"/>
                  </a:moveTo>
                  <a:lnTo>
                    <a:pt x="0" y="0"/>
                  </a:lnTo>
                  <a:lnTo>
                    <a:pt x="0" y="498567"/>
                  </a:lnTo>
                  <a:lnTo>
                    <a:pt x="300386" y="498567"/>
                  </a:lnTo>
                  <a:lnTo>
                    <a:pt x="300386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21060946" y="76200"/>
              <a:ext cx="1725675" cy="455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42"/>
                </a:lnSpc>
              </a:pPr>
              <a:r>
                <a:rPr lang="en-US" b="true" sz="2632">
                  <a:solidFill>
                    <a:srgbClr val="535455"/>
                  </a:solidFill>
                  <a:latin typeface="Muli Bold"/>
                  <a:ea typeface="Muli Bold"/>
                  <a:cs typeface="Muli Bold"/>
                  <a:sym typeface="Muli Bold"/>
                </a:rPr>
                <a:t>NEXT</a:t>
              </a:r>
            </a:p>
          </p:txBody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16256000" cy="579885"/>
              <a:chOff x="0" y="0"/>
              <a:chExt cx="3211062" cy="114545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211062" cy="114545"/>
              </a:xfrm>
              <a:custGeom>
                <a:avLst/>
                <a:gdLst/>
                <a:ahLst/>
                <a:cxnLst/>
                <a:rect r="r" b="b" t="t" l="l"/>
                <a:pathLst>
                  <a:path h="114545" w="3211062">
                    <a:moveTo>
                      <a:pt x="0" y="0"/>
                    </a:moveTo>
                    <a:lnTo>
                      <a:pt x="3211062" y="0"/>
                    </a:lnTo>
                    <a:lnTo>
                      <a:pt x="3211062" y="114545"/>
                    </a:lnTo>
                    <a:lnTo>
                      <a:pt x="0" y="114545"/>
                    </a:lnTo>
                    <a:close/>
                  </a:path>
                </a:pathLst>
              </a:custGeom>
              <a:solidFill>
                <a:srgbClr val="DA1C5C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76200"/>
                <a:ext cx="3211062" cy="3834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1371600" y="5675"/>
              <a:ext cx="9763233" cy="482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80"/>
                </a:lnSpc>
              </a:pPr>
              <a:r>
                <a:rPr lang="en-US" sz="2000" i="true">
                  <a:solidFill>
                    <a:srgbClr val="FFFFFF"/>
                  </a:solidFill>
                  <a:latin typeface="Muli Regular Italics"/>
                  <a:ea typeface="Muli Regular Italics"/>
                  <a:cs typeface="Muli Regular Italics"/>
                  <a:sym typeface="Muli Regular Italics"/>
                </a:rPr>
                <a:t>Rewriting the Future of Your Organization and Your Life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768616" y="696060"/>
            <a:ext cx="569537" cy="49369"/>
            <a:chOff x="0" y="0"/>
            <a:chExt cx="150001" cy="1300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01" cy="13002"/>
            </a:xfrm>
            <a:custGeom>
              <a:avLst/>
              <a:gdLst/>
              <a:ahLst/>
              <a:cxnLst/>
              <a:rect r="r" b="b" t="t" l="l"/>
              <a:pathLst>
                <a:path h="13002" w="150001">
                  <a:moveTo>
                    <a:pt x="0" y="0"/>
                  </a:moveTo>
                  <a:lnTo>
                    <a:pt x="150001" y="0"/>
                  </a:lnTo>
                  <a:lnTo>
                    <a:pt x="150001" y="13002"/>
                  </a:lnTo>
                  <a:lnTo>
                    <a:pt x="0" y="13002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150001" cy="130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5965048" y="616952"/>
            <a:ext cx="1668304" cy="556797"/>
          </a:xfrm>
          <a:custGeom>
            <a:avLst/>
            <a:gdLst/>
            <a:ahLst/>
            <a:cxnLst/>
            <a:rect r="r" b="b" t="t" l="l"/>
            <a:pathLst>
              <a:path h="556797" w="1668304">
                <a:moveTo>
                  <a:pt x="0" y="0"/>
                </a:moveTo>
                <a:lnTo>
                  <a:pt x="1668304" y="0"/>
                </a:lnTo>
                <a:lnTo>
                  <a:pt x="1668304" y="556796"/>
                </a:lnTo>
                <a:lnTo>
                  <a:pt x="0" y="556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2191722" y="0"/>
            <a:ext cx="6096278" cy="280623"/>
            <a:chOff x="0" y="0"/>
            <a:chExt cx="8128370" cy="374164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8128370" cy="374164"/>
              <a:chOff x="0" y="0"/>
              <a:chExt cx="1605604" cy="73909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605604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1605604">
                    <a:moveTo>
                      <a:pt x="0" y="0"/>
                    </a:moveTo>
                    <a:lnTo>
                      <a:pt x="1605604" y="0"/>
                    </a:lnTo>
                    <a:lnTo>
                      <a:pt x="1605604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100072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76200"/>
                <a:ext cx="1605604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0" y="0"/>
              <a:ext cx="2276210" cy="374164"/>
              <a:chOff x="0" y="0"/>
              <a:chExt cx="449622" cy="73909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449622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449622">
                    <a:moveTo>
                      <a:pt x="0" y="0"/>
                    </a:moveTo>
                    <a:lnTo>
                      <a:pt x="449622" y="0"/>
                    </a:lnTo>
                    <a:lnTo>
                      <a:pt x="449622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0006A2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76200"/>
                <a:ext cx="449622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5459907" y="1379420"/>
            <a:ext cx="7368186" cy="7528159"/>
          </a:xfrm>
          <a:custGeom>
            <a:avLst/>
            <a:gdLst/>
            <a:ahLst/>
            <a:cxnLst/>
            <a:rect r="r" b="b" t="t" l="l"/>
            <a:pathLst>
              <a:path h="7528159" w="7368186">
                <a:moveTo>
                  <a:pt x="0" y="0"/>
                </a:moveTo>
                <a:lnTo>
                  <a:pt x="7368186" y="0"/>
                </a:lnTo>
                <a:lnTo>
                  <a:pt x="7368186" y="7528160"/>
                </a:lnTo>
                <a:lnTo>
                  <a:pt x="0" y="75281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291958" y="533399"/>
            <a:ext cx="6835557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DA1C5C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VÍ DỤ CÁCH RA LỆNH CHO AI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7633352" cy="434914"/>
            <a:chOff x="0" y="0"/>
            <a:chExt cx="23511136" cy="579885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23210750" y="0"/>
              <a:ext cx="300387" cy="498567"/>
            </a:xfrm>
            <a:custGeom>
              <a:avLst/>
              <a:gdLst/>
              <a:ahLst/>
              <a:cxnLst/>
              <a:rect r="r" b="b" t="t" l="l"/>
              <a:pathLst>
                <a:path h="498567" w="300387">
                  <a:moveTo>
                    <a:pt x="300386" y="0"/>
                  </a:moveTo>
                  <a:lnTo>
                    <a:pt x="0" y="0"/>
                  </a:lnTo>
                  <a:lnTo>
                    <a:pt x="0" y="498567"/>
                  </a:lnTo>
                  <a:lnTo>
                    <a:pt x="300386" y="498567"/>
                  </a:lnTo>
                  <a:lnTo>
                    <a:pt x="300386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21060946" y="76200"/>
              <a:ext cx="1725675" cy="455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42"/>
                </a:lnSpc>
              </a:pPr>
              <a:r>
                <a:rPr lang="en-US" b="true" sz="2632">
                  <a:solidFill>
                    <a:srgbClr val="535455"/>
                  </a:solidFill>
                  <a:latin typeface="Muli Bold"/>
                  <a:ea typeface="Muli Bold"/>
                  <a:cs typeface="Muli Bold"/>
                  <a:sym typeface="Muli Bold"/>
                </a:rPr>
                <a:t>NEXT</a:t>
              </a:r>
            </a:p>
          </p:txBody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16256000" cy="579885"/>
              <a:chOff x="0" y="0"/>
              <a:chExt cx="3211062" cy="114545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211062" cy="114545"/>
              </a:xfrm>
              <a:custGeom>
                <a:avLst/>
                <a:gdLst/>
                <a:ahLst/>
                <a:cxnLst/>
                <a:rect r="r" b="b" t="t" l="l"/>
                <a:pathLst>
                  <a:path h="114545" w="3211062">
                    <a:moveTo>
                      <a:pt x="0" y="0"/>
                    </a:moveTo>
                    <a:lnTo>
                      <a:pt x="3211062" y="0"/>
                    </a:lnTo>
                    <a:lnTo>
                      <a:pt x="3211062" y="114545"/>
                    </a:lnTo>
                    <a:lnTo>
                      <a:pt x="0" y="114545"/>
                    </a:lnTo>
                    <a:close/>
                  </a:path>
                </a:pathLst>
              </a:custGeom>
              <a:solidFill>
                <a:srgbClr val="DA1C5C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76200"/>
                <a:ext cx="3211062" cy="3834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1371600" y="5675"/>
              <a:ext cx="9763233" cy="482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80"/>
                </a:lnSpc>
              </a:pPr>
              <a:r>
                <a:rPr lang="en-US" sz="2000" i="true">
                  <a:solidFill>
                    <a:srgbClr val="FFFFFF"/>
                  </a:solidFill>
                  <a:latin typeface="Muli Regular Italics"/>
                  <a:ea typeface="Muli Regular Italics"/>
                  <a:cs typeface="Muli Regular Italics"/>
                  <a:sym typeface="Muli Regular Italics"/>
                </a:rPr>
                <a:t>Rewriting the Future of Your Organization and Your Life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768616" y="696060"/>
            <a:ext cx="569537" cy="49369"/>
            <a:chOff x="0" y="0"/>
            <a:chExt cx="150001" cy="1300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01" cy="13002"/>
            </a:xfrm>
            <a:custGeom>
              <a:avLst/>
              <a:gdLst/>
              <a:ahLst/>
              <a:cxnLst/>
              <a:rect r="r" b="b" t="t" l="l"/>
              <a:pathLst>
                <a:path h="13002" w="150001">
                  <a:moveTo>
                    <a:pt x="0" y="0"/>
                  </a:moveTo>
                  <a:lnTo>
                    <a:pt x="150001" y="0"/>
                  </a:lnTo>
                  <a:lnTo>
                    <a:pt x="150001" y="13002"/>
                  </a:lnTo>
                  <a:lnTo>
                    <a:pt x="0" y="13002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150001" cy="130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5965048" y="616952"/>
            <a:ext cx="1668304" cy="556797"/>
          </a:xfrm>
          <a:custGeom>
            <a:avLst/>
            <a:gdLst/>
            <a:ahLst/>
            <a:cxnLst/>
            <a:rect r="r" b="b" t="t" l="l"/>
            <a:pathLst>
              <a:path h="556797" w="1668304">
                <a:moveTo>
                  <a:pt x="0" y="0"/>
                </a:moveTo>
                <a:lnTo>
                  <a:pt x="1668304" y="0"/>
                </a:lnTo>
                <a:lnTo>
                  <a:pt x="1668304" y="556796"/>
                </a:lnTo>
                <a:lnTo>
                  <a:pt x="0" y="556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2191722" y="0"/>
            <a:ext cx="6096278" cy="280623"/>
            <a:chOff x="0" y="0"/>
            <a:chExt cx="8128370" cy="374164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8128370" cy="374164"/>
              <a:chOff x="0" y="0"/>
              <a:chExt cx="1605604" cy="73909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605604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1605604">
                    <a:moveTo>
                      <a:pt x="0" y="0"/>
                    </a:moveTo>
                    <a:lnTo>
                      <a:pt x="1605604" y="0"/>
                    </a:lnTo>
                    <a:lnTo>
                      <a:pt x="1605604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100072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76200"/>
                <a:ext cx="1605604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0" y="0"/>
              <a:ext cx="2276210" cy="374164"/>
              <a:chOff x="0" y="0"/>
              <a:chExt cx="449622" cy="73909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449622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449622">
                    <a:moveTo>
                      <a:pt x="0" y="0"/>
                    </a:moveTo>
                    <a:lnTo>
                      <a:pt x="449622" y="0"/>
                    </a:lnTo>
                    <a:lnTo>
                      <a:pt x="449622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0006A2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76200"/>
                <a:ext cx="449622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5854045" y="2135235"/>
            <a:ext cx="7738302" cy="6016530"/>
          </a:xfrm>
          <a:custGeom>
            <a:avLst/>
            <a:gdLst/>
            <a:ahLst/>
            <a:cxnLst/>
            <a:rect r="r" b="b" t="t" l="l"/>
            <a:pathLst>
              <a:path h="6016530" w="7738302">
                <a:moveTo>
                  <a:pt x="0" y="0"/>
                </a:moveTo>
                <a:lnTo>
                  <a:pt x="7738302" y="0"/>
                </a:lnTo>
                <a:lnTo>
                  <a:pt x="7738302" y="6016530"/>
                </a:lnTo>
                <a:lnTo>
                  <a:pt x="0" y="60165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291958" y="533399"/>
            <a:ext cx="8431238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DA1C5C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ỨNG DỤNG AI VÀO PHÁT TRIỂN BẢN THÂN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7633352" cy="434914"/>
            <a:chOff x="0" y="0"/>
            <a:chExt cx="23511136" cy="579885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23210750" y="0"/>
              <a:ext cx="300387" cy="498567"/>
            </a:xfrm>
            <a:custGeom>
              <a:avLst/>
              <a:gdLst/>
              <a:ahLst/>
              <a:cxnLst/>
              <a:rect r="r" b="b" t="t" l="l"/>
              <a:pathLst>
                <a:path h="498567" w="300387">
                  <a:moveTo>
                    <a:pt x="300386" y="0"/>
                  </a:moveTo>
                  <a:lnTo>
                    <a:pt x="0" y="0"/>
                  </a:lnTo>
                  <a:lnTo>
                    <a:pt x="0" y="498567"/>
                  </a:lnTo>
                  <a:lnTo>
                    <a:pt x="300386" y="498567"/>
                  </a:lnTo>
                  <a:lnTo>
                    <a:pt x="300386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21060946" y="76200"/>
              <a:ext cx="1725675" cy="455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42"/>
                </a:lnSpc>
              </a:pPr>
              <a:r>
                <a:rPr lang="en-US" b="true" sz="2632">
                  <a:solidFill>
                    <a:srgbClr val="535455"/>
                  </a:solidFill>
                  <a:latin typeface="Muli Bold"/>
                  <a:ea typeface="Muli Bold"/>
                  <a:cs typeface="Muli Bold"/>
                  <a:sym typeface="Muli Bold"/>
                </a:rPr>
                <a:t>NEXT</a:t>
              </a:r>
            </a:p>
          </p:txBody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16256000" cy="579885"/>
              <a:chOff x="0" y="0"/>
              <a:chExt cx="3211062" cy="114545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211062" cy="114545"/>
              </a:xfrm>
              <a:custGeom>
                <a:avLst/>
                <a:gdLst/>
                <a:ahLst/>
                <a:cxnLst/>
                <a:rect r="r" b="b" t="t" l="l"/>
                <a:pathLst>
                  <a:path h="114545" w="3211062">
                    <a:moveTo>
                      <a:pt x="0" y="0"/>
                    </a:moveTo>
                    <a:lnTo>
                      <a:pt x="3211062" y="0"/>
                    </a:lnTo>
                    <a:lnTo>
                      <a:pt x="3211062" y="114545"/>
                    </a:lnTo>
                    <a:lnTo>
                      <a:pt x="0" y="114545"/>
                    </a:lnTo>
                    <a:close/>
                  </a:path>
                </a:pathLst>
              </a:custGeom>
              <a:solidFill>
                <a:srgbClr val="DA1C5C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76200"/>
                <a:ext cx="3211062" cy="3834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1371600" y="5675"/>
              <a:ext cx="9763233" cy="482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80"/>
                </a:lnSpc>
              </a:pPr>
              <a:r>
                <a:rPr lang="en-US" sz="2000" i="true">
                  <a:solidFill>
                    <a:srgbClr val="FFFFFF"/>
                  </a:solidFill>
                  <a:latin typeface="Muli Regular Italics"/>
                  <a:ea typeface="Muli Regular Italics"/>
                  <a:cs typeface="Muli Regular Italics"/>
                  <a:sym typeface="Muli Regular Italics"/>
                </a:rPr>
                <a:t>Rewriting the Future of Your Organization and Your Life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768616" y="696060"/>
            <a:ext cx="569537" cy="49369"/>
            <a:chOff x="0" y="0"/>
            <a:chExt cx="150001" cy="1300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01" cy="13002"/>
            </a:xfrm>
            <a:custGeom>
              <a:avLst/>
              <a:gdLst/>
              <a:ahLst/>
              <a:cxnLst/>
              <a:rect r="r" b="b" t="t" l="l"/>
              <a:pathLst>
                <a:path h="13002" w="150001">
                  <a:moveTo>
                    <a:pt x="0" y="0"/>
                  </a:moveTo>
                  <a:lnTo>
                    <a:pt x="150001" y="0"/>
                  </a:lnTo>
                  <a:lnTo>
                    <a:pt x="150001" y="13002"/>
                  </a:lnTo>
                  <a:lnTo>
                    <a:pt x="0" y="13002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150001" cy="130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5965048" y="616952"/>
            <a:ext cx="1668304" cy="556797"/>
          </a:xfrm>
          <a:custGeom>
            <a:avLst/>
            <a:gdLst/>
            <a:ahLst/>
            <a:cxnLst/>
            <a:rect r="r" b="b" t="t" l="l"/>
            <a:pathLst>
              <a:path h="556797" w="1668304">
                <a:moveTo>
                  <a:pt x="0" y="0"/>
                </a:moveTo>
                <a:lnTo>
                  <a:pt x="1668304" y="0"/>
                </a:lnTo>
                <a:lnTo>
                  <a:pt x="1668304" y="556796"/>
                </a:lnTo>
                <a:lnTo>
                  <a:pt x="0" y="556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2191722" y="0"/>
            <a:ext cx="6096278" cy="280623"/>
            <a:chOff x="0" y="0"/>
            <a:chExt cx="8128370" cy="374164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8128370" cy="374164"/>
              <a:chOff x="0" y="0"/>
              <a:chExt cx="1605604" cy="73909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605604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1605604">
                    <a:moveTo>
                      <a:pt x="0" y="0"/>
                    </a:moveTo>
                    <a:lnTo>
                      <a:pt x="1605604" y="0"/>
                    </a:lnTo>
                    <a:lnTo>
                      <a:pt x="1605604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100072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76200"/>
                <a:ext cx="1605604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0" y="0"/>
              <a:ext cx="2276210" cy="374164"/>
              <a:chOff x="0" y="0"/>
              <a:chExt cx="449622" cy="73909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449622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449622">
                    <a:moveTo>
                      <a:pt x="0" y="0"/>
                    </a:moveTo>
                    <a:lnTo>
                      <a:pt x="449622" y="0"/>
                    </a:lnTo>
                    <a:lnTo>
                      <a:pt x="449622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0006A2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76200"/>
                <a:ext cx="449622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3009642" y="2659085"/>
            <a:ext cx="12268715" cy="4968830"/>
          </a:xfrm>
          <a:custGeom>
            <a:avLst/>
            <a:gdLst/>
            <a:ahLst/>
            <a:cxnLst/>
            <a:rect r="r" b="b" t="t" l="l"/>
            <a:pathLst>
              <a:path h="4968830" w="12268715">
                <a:moveTo>
                  <a:pt x="0" y="0"/>
                </a:moveTo>
                <a:lnTo>
                  <a:pt x="12268716" y="0"/>
                </a:lnTo>
                <a:lnTo>
                  <a:pt x="12268716" y="4968830"/>
                </a:lnTo>
                <a:lnTo>
                  <a:pt x="0" y="4968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291958" y="533399"/>
            <a:ext cx="7852042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DA1C5C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ỨNG DỤNG AI VÀO ĐÀO TẠO NHÂN VIÊN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7633352" cy="434914"/>
            <a:chOff x="0" y="0"/>
            <a:chExt cx="23511136" cy="579885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23210750" y="0"/>
              <a:ext cx="300387" cy="498567"/>
            </a:xfrm>
            <a:custGeom>
              <a:avLst/>
              <a:gdLst/>
              <a:ahLst/>
              <a:cxnLst/>
              <a:rect r="r" b="b" t="t" l="l"/>
              <a:pathLst>
                <a:path h="498567" w="300387">
                  <a:moveTo>
                    <a:pt x="300386" y="0"/>
                  </a:moveTo>
                  <a:lnTo>
                    <a:pt x="0" y="0"/>
                  </a:lnTo>
                  <a:lnTo>
                    <a:pt x="0" y="498567"/>
                  </a:lnTo>
                  <a:lnTo>
                    <a:pt x="300386" y="498567"/>
                  </a:lnTo>
                  <a:lnTo>
                    <a:pt x="300386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21060946" y="76200"/>
              <a:ext cx="1725675" cy="455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42"/>
                </a:lnSpc>
              </a:pPr>
              <a:r>
                <a:rPr lang="en-US" b="true" sz="2632">
                  <a:solidFill>
                    <a:srgbClr val="535455"/>
                  </a:solidFill>
                  <a:latin typeface="Muli Bold"/>
                  <a:ea typeface="Muli Bold"/>
                  <a:cs typeface="Muli Bold"/>
                  <a:sym typeface="Muli Bold"/>
                </a:rPr>
                <a:t>NEXT</a:t>
              </a:r>
            </a:p>
          </p:txBody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16256000" cy="579885"/>
              <a:chOff x="0" y="0"/>
              <a:chExt cx="3211062" cy="114545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211062" cy="114545"/>
              </a:xfrm>
              <a:custGeom>
                <a:avLst/>
                <a:gdLst/>
                <a:ahLst/>
                <a:cxnLst/>
                <a:rect r="r" b="b" t="t" l="l"/>
                <a:pathLst>
                  <a:path h="114545" w="3211062">
                    <a:moveTo>
                      <a:pt x="0" y="0"/>
                    </a:moveTo>
                    <a:lnTo>
                      <a:pt x="3211062" y="0"/>
                    </a:lnTo>
                    <a:lnTo>
                      <a:pt x="3211062" y="114545"/>
                    </a:lnTo>
                    <a:lnTo>
                      <a:pt x="0" y="114545"/>
                    </a:lnTo>
                    <a:close/>
                  </a:path>
                </a:pathLst>
              </a:custGeom>
              <a:solidFill>
                <a:srgbClr val="DA1C5C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76200"/>
                <a:ext cx="3211062" cy="3834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1371600" y="5675"/>
              <a:ext cx="9763233" cy="482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80"/>
                </a:lnSpc>
              </a:pPr>
              <a:r>
                <a:rPr lang="en-US" sz="2000" i="true">
                  <a:solidFill>
                    <a:srgbClr val="FFFFFF"/>
                  </a:solidFill>
                  <a:latin typeface="Muli Regular Italics"/>
                  <a:ea typeface="Muli Regular Italics"/>
                  <a:cs typeface="Muli Regular Italics"/>
                  <a:sym typeface="Muli Regular Italics"/>
                </a:rPr>
                <a:t>Rewriting the Future of Your Organization and Your Life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768616" y="696060"/>
            <a:ext cx="569537" cy="49369"/>
            <a:chOff x="0" y="0"/>
            <a:chExt cx="150001" cy="1300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01" cy="13002"/>
            </a:xfrm>
            <a:custGeom>
              <a:avLst/>
              <a:gdLst/>
              <a:ahLst/>
              <a:cxnLst/>
              <a:rect r="r" b="b" t="t" l="l"/>
              <a:pathLst>
                <a:path h="13002" w="150001">
                  <a:moveTo>
                    <a:pt x="0" y="0"/>
                  </a:moveTo>
                  <a:lnTo>
                    <a:pt x="150001" y="0"/>
                  </a:lnTo>
                  <a:lnTo>
                    <a:pt x="150001" y="13002"/>
                  </a:lnTo>
                  <a:lnTo>
                    <a:pt x="0" y="13002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150001" cy="130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5965048" y="616952"/>
            <a:ext cx="1668304" cy="556797"/>
          </a:xfrm>
          <a:custGeom>
            <a:avLst/>
            <a:gdLst/>
            <a:ahLst/>
            <a:cxnLst/>
            <a:rect r="r" b="b" t="t" l="l"/>
            <a:pathLst>
              <a:path h="556797" w="1668304">
                <a:moveTo>
                  <a:pt x="0" y="0"/>
                </a:moveTo>
                <a:lnTo>
                  <a:pt x="1668304" y="0"/>
                </a:lnTo>
                <a:lnTo>
                  <a:pt x="1668304" y="556796"/>
                </a:lnTo>
                <a:lnTo>
                  <a:pt x="0" y="556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2191722" y="0"/>
            <a:ext cx="6096278" cy="280623"/>
            <a:chOff x="0" y="0"/>
            <a:chExt cx="8128370" cy="374164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8128370" cy="374164"/>
              <a:chOff x="0" y="0"/>
              <a:chExt cx="1605604" cy="73909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605604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1605604">
                    <a:moveTo>
                      <a:pt x="0" y="0"/>
                    </a:moveTo>
                    <a:lnTo>
                      <a:pt x="1605604" y="0"/>
                    </a:lnTo>
                    <a:lnTo>
                      <a:pt x="1605604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100072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76200"/>
                <a:ext cx="1605604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0" y="0"/>
              <a:ext cx="2276210" cy="374164"/>
              <a:chOff x="0" y="0"/>
              <a:chExt cx="449622" cy="73909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449622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449622">
                    <a:moveTo>
                      <a:pt x="0" y="0"/>
                    </a:moveTo>
                    <a:lnTo>
                      <a:pt x="449622" y="0"/>
                    </a:lnTo>
                    <a:lnTo>
                      <a:pt x="449622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0006A2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76200"/>
                <a:ext cx="449622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</p:grpSp>
      <p:grpSp>
        <p:nvGrpSpPr>
          <p:cNvPr name="Group 20" id="20"/>
          <p:cNvGrpSpPr/>
          <p:nvPr/>
        </p:nvGrpSpPr>
        <p:grpSpPr>
          <a:xfrm rot="0">
            <a:off x="1028700" y="3430229"/>
            <a:ext cx="5347651" cy="3990962"/>
            <a:chOff x="0" y="0"/>
            <a:chExt cx="1408435" cy="1051118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408435" cy="1051118"/>
            </a:xfrm>
            <a:custGeom>
              <a:avLst/>
              <a:gdLst/>
              <a:ahLst/>
              <a:cxnLst/>
              <a:rect r="r" b="b" t="t" l="l"/>
              <a:pathLst>
                <a:path h="1051118" w="1408435">
                  <a:moveTo>
                    <a:pt x="15925" y="0"/>
                  </a:moveTo>
                  <a:lnTo>
                    <a:pt x="1392510" y="0"/>
                  </a:lnTo>
                  <a:cubicBezTo>
                    <a:pt x="1396733" y="0"/>
                    <a:pt x="1400784" y="1678"/>
                    <a:pt x="1403771" y="4664"/>
                  </a:cubicBezTo>
                  <a:cubicBezTo>
                    <a:pt x="1406757" y="7651"/>
                    <a:pt x="1408435" y="11701"/>
                    <a:pt x="1408435" y="15925"/>
                  </a:cubicBezTo>
                  <a:lnTo>
                    <a:pt x="1408435" y="1035193"/>
                  </a:lnTo>
                  <a:cubicBezTo>
                    <a:pt x="1408435" y="1043988"/>
                    <a:pt x="1401305" y="1051118"/>
                    <a:pt x="1392510" y="1051118"/>
                  </a:cubicBezTo>
                  <a:lnTo>
                    <a:pt x="15925" y="1051118"/>
                  </a:lnTo>
                  <a:cubicBezTo>
                    <a:pt x="7130" y="1051118"/>
                    <a:pt x="0" y="1043988"/>
                    <a:pt x="0" y="1035193"/>
                  </a:cubicBezTo>
                  <a:lnTo>
                    <a:pt x="0" y="15925"/>
                  </a:lnTo>
                  <a:cubicBezTo>
                    <a:pt x="0" y="7130"/>
                    <a:pt x="7130" y="0"/>
                    <a:pt x="1592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100072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76200"/>
              <a:ext cx="1408435" cy="9749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8193468" y="3430229"/>
            <a:ext cx="2275116" cy="3990962"/>
            <a:chOff x="0" y="0"/>
            <a:chExt cx="599208" cy="1051118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99208" cy="1051118"/>
            </a:xfrm>
            <a:custGeom>
              <a:avLst/>
              <a:gdLst/>
              <a:ahLst/>
              <a:cxnLst/>
              <a:rect r="r" b="b" t="t" l="l"/>
              <a:pathLst>
                <a:path h="1051118" w="599208">
                  <a:moveTo>
                    <a:pt x="37432" y="0"/>
                  </a:moveTo>
                  <a:lnTo>
                    <a:pt x="561776" y="0"/>
                  </a:lnTo>
                  <a:cubicBezTo>
                    <a:pt x="571704" y="0"/>
                    <a:pt x="581224" y="3944"/>
                    <a:pt x="588244" y="10963"/>
                  </a:cubicBezTo>
                  <a:cubicBezTo>
                    <a:pt x="595264" y="17983"/>
                    <a:pt x="599208" y="27504"/>
                    <a:pt x="599208" y="37432"/>
                  </a:cubicBezTo>
                  <a:lnTo>
                    <a:pt x="599208" y="1013686"/>
                  </a:lnTo>
                  <a:cubicBezTo>
                    <a:pt x="599208" y="1023614"/>
                    <a:pt x="595264" y="1033134"/>
                    <a:pt x="588244" y="1040154"/>
                  </a:cubicBezTo>
                  <a:cubicBezTo>
                    <a:pt x="581224" y="1047174"/>
                    <a:pt x="571704" y="1051118"/>
                    <a:pt x="561776" y="1051118"/>
                  </a:cubicBezTo>
                  <a:lnTo>
                    <a:pt x="37432" y="1051118"/>
                  </a:lnTo>
                  <a:cubicBezTo>
                    <a:pt x="16759" y="1051118"/>
                    <a:pt x="0" y="1034359"/>
                    <a:pt x="0" y="1013686"/>
                  </a:cubicBezTo>
                  <a:lnTo>
                    <a:pt x="0" y="37432"/>
                  </a:lnTo>
                  <a:cubicBezTo>
                    <a:pt x="0" y="27504"/>
                    <a:pt x="3944" y="17983"/>
                    <a:pt x="10963" y="10963"/>
                  </a:cubicBezTo>
                  <a:cubicBezTo>
                    <a:pt x="17983" y="3944"/>
                    <a:pt x="27504" y="0"/>
                    <a:pt x="3743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100072"/>
              </a:solidFill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76200"/>
              <a:ext cx="599208" cy="9749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2285701" y="3430229"/>
            <a:ext cx="5347651" cy="3990962"/>
            <a:chOff x="0" y="0"/>
            <a:chExt cx="1408435" cy="1051118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408435" cy="1051118"/>
            </a:xfrm>
            <a:custGeom>
              <a:avLst/>
              <a:gdLst/>
              <a:ahLst/>
              <a:cxnLst/>
              <a:rect r="r" b="b" t="t" l="l"/>
              <a:pathLst>
                <a:path h="1051118" w="1408435">
                  <a:moveTo>
                    <a:pt x="15925" y="0"/>
                  </a:moveTo>
                  <a:lnTo>
                    <a:pt x="1392510" y="0"/>
                  </a:lnTo>
                  <a:cubicBezTo>
                    <a:pt x="1396733" y="0"/>
                    <a:pt x="1400784" y="1678"/>
                    <a:pt x="1403771" y="4664"/>
                  </a:cubicBezTo>
                  <a:cubicBezTo>
                    <a:pt x="1406757" y="7651"/>
                    <a:pt x="1408435" y="11701"/>
                    <a:pt x="1408435" y="15925"/>
                  </a:cubicBezTo>
                  <a:lnTo>
                    <a:pt x="1408435" y="1035193"/>
                  </a:lnTo>
                  <a:cubicBezTo>
                    <a:pt x="1408435" y="1043988"/>
                    <a:pt x="1401305" y="1051118"/>
                    <a:pt x="1392510" y="1051118"/>
                  </a:cubicBezTo>
                  <a:lnTo>
                    <a:pt x="15925" y="1051118"/>
                  </a:lnTo>
                  <a:cubicBezTo>
                    <a:pt x="7130" y="1051118"/>
                    <a:pt x="0" y="1043988"/>
                    <a:pt x="0" y="1035193"/>
                  </a:cubicBezTo>
                  <a:lnTo>
                    <a:pt x="0" y="15925"/>
                  </a:lnTo>
                  <a:cubicBezTo>
                    <a:pt x="0" y="7130"/>
                    <a:pt x="7130" y="0"/>
                    <a:pt x="1592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100072"/>
              </a:solidFill>
              <a:prstDash val="solid"/>
              <a:miter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0" y="76200"/>
              <a:ext cx="1408435" cy="9749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Freeform 29" id="29"/>
          <p:cNvSpPr/>
          <p:nvPr/>
        </p:nvSpPr>
        <p:spPr>
          <a:xfrm flipH="false" flipV="false" rot="5400000">
            <a:off x="6845584" y="5151731"/>
            <a:ext cx="878651" cy="547959"/>
          </a:xfrm>
          <a:custGeom>
            <a:avLst/>
            <a:gdLst/>
            <a:ahLst/>
            <a:cxnLst/>
            <a:rect r="r" b="b" t="t" l="l"/>
            <a:pathLst>
              <a:path h="547959" w="878651">
                <a:moveTo>
                  <a:pt x="0" y="0"/>
                </a:moveTo>
                <a:lnTo>
                  <a:pt x="878651" y="0"/>
                </a:lnTo>
                <a:lnTo>
                  <a:pt x="878651" y="547958"/>
                </a:lnTo>
                <a:lnTo>
                  <a:pt x="0" y="5479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1291958" y="533399"/>
            <a:ext cx="8685868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DA1C5C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ỨNG DỤNG AI VÀO PHÂN TÍCH KINH DOANH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028700" y="2818184"/>
            <a:ext cx="5322967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100072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CUNG CẤP DATA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8193468" y="2818184"/>
            <a:ext cx="2275116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100072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YÊU CẦU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2285701" y="2818184"/>
            <a:ext cx="2275116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100072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KẾT QUẢ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291958" y="3697500"/>
            <a:ext cx="4894465" cy="316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100072"/>
                </a:solidFill>
                <a:latin typeface="Muli"/>
                <a:ea typeface="Muli"/>
                <a:cs typeface="Muli"/>
                <a:sym typeface="Muli"/>
              </a:rPr>
              <a:t>Đầu vào mà ChatGPT có thể đọc được gồm: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100072"/>
                </a:solidFill>
                <a:latin typeface="Muli"/>
                <a:ea typeface="Muli"/>
                <a:cs typeface="Muli"/>
                <a:sym typeface="Muli"/>
              </a:rPr>
              <a:t>PDF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100072"/>
                </a:solidFill>
                <a:latin typeface="Muli"/>
                <a:ea typeface="Muli"/>
                <a:cs typeface="Muli"/>
                <a:sym typeface="Muli"/>
              </a:rPr>
              <a:t>Excel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100072"/>
                </a:solidFill>
                <a:latin typeface="Muli"/>
                <a:ea typeface="Muli"/>
                <a:cs typeface="Muli"/>
                <a:sym typeface="Muli"/>
              </a:rPr>
              <a:t>CSV</a:t>
            </a:r>
          </a:p>
          <a:p>
            <a:pPr algn="l" marL="431801" indent="-215900" lvl="1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100072"/>
                </a:solidFill>
                <a:latin typeface="Muli"/>
                <a:ea typeface="Muli"/>
                <a:cs typeface="Muli"/>
                <a:sym typeface="Muli"/>
              </a:rPr>
              <a:t>txt</a:t>
            </a:r>
          </a:p>
          <a:p>
            <a:pPr algn="l" marL="431801" indent="-215900" lvl="1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000">
                <a:solidFill>
                  <a:srgbClr val="100072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Google Sheets (Công khai)</a:t>
            </a:r>
          </a:p>
          <a:p>
            <a:pPr algn="l" marL="431801" indent="-215900" lvl="1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000">
                <a:solidFill>
                  <a:srgbClr val="100072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CRM, HRM, ERP.... (Trích xuất và import)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8387564" y="3696486"/>
            <a:ext cx="1804955" cy="1406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00072"/>
                </a:solidFill>
                <a:latin typeface="Muli"/>
                <a:ea typeface="Muli"/>
                <a:cs typeface="Muli"/>
                <a:sym typeface="Muli"/>
              </a:rPr>
              <a:t>Prompt chi tiết, có yêu cầu cụ thể thì kết quả càng chi tiết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2478359" y="3697500"/>
            <a:ext cx="4079649" cy="1054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100072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Chấp nhận, hoặc </a:t>
            </a:r>
          </a:p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100072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Yêu cầu bổ sung, hoặc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100072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Yêu cầu tác vụ tiếp thoe</a:t>
            </a:r>
          </a:p>
        </p:txBody>
      </p:sp>
      <p:sp>
        <p:nvSpPr>
          <p:cNvPr name="Freeform 37" id="37"/>
          <p:cNvSpPr/>
          <p:nvPr/>
        </p:nvSpPr>
        <p:spPr>
          <a:xfrm flipH="false" flipV="false" rot="5400000">
            <a:off x="10941413" y="5151731"/>
            <a:ext cx="878651" cy="547959"/>
          </a:xfrm>
          <a:custGeom>
            <a:avLst/>
            <a:gdLst/>
            <a:ahLst/>
            <a:cxnLst/>
            <a:rect r="r" b="b" t="t" l="l"/>
            <a:pathLst>
              <a:path h="547959" w="878651">
                <a:moveTo>
                  <a:pt x="0" y="0"/>
                </a:moveTo>
                <a:lnTo>
                  <a:pt x="878651" y="0"/>
                </a:lnTo>
                <a:lnTo>
                  <a:pt x="878651" y="547958"/>
                </a:lnTo>
                <a:lnTo>
                  <a:pt x="0" y="5479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7633352" cy="434914"/>
            <a:chOff x="0" y="0"/>
            <a:chExt cx="23511136" cy="579885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23210750" y="0"/>
              <a:ext cx="300387" cy="498567"/>
            </a:xfrm>
            <a:custGeom>
              <a:avLst/>
              <a:gdLst/>
              <a:ahLst/>
              <a:cxnLst/>
              <a:rect r="r" b="b" t="t" l="l"/>
              <a:pathLst>
                <a:path h="498567" w="300387">
                  <a:moveTo>
                    <a:pt x="300386" y="0"/>
                  </a:moveTo>
                  <a:lnTo>
                    <a:pt x="0" y="0"/>
                  </a:lnTo>
                  <a:lnTo>
                    <a:pt x="0" y="498567"/>
                  </a:lnTo>
                  <a:lnTo>
                    <a:pt x="300386" y="498567"/>
                  </a:lnTo>
                  <a:lnTo>
                    <a:pt x="300386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21060946" y="76200"/>
              <a:ext cx="1725675" cy="455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42"/>
                </a:lnSpc>
              </a:pPr>
              <a:r>
                <a:rPr lang="en-US" b="true" sz="2632">
                  <a:solidFill>
                    <a:srgbClr val="535455"/>
                  </a:solidFill>
                  <a:latin typeface="Muli Bold"/>
                  <a:ea typeface="Muli Bold"/>
                  <a:cs typeface="Muli Bold"/>
                  <a:sym typeface="Muli Bold"/>
                </a:rPr>
                <a:t>NEXT</a:t>
              </a:r>
            </a:p>
          </p:txBody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16256000" cy="579885"/>
              <a:chOff x="0" y="0"/>
              <a:chExt cx="3211062" cy="114545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211062" cy="114545"/>
              </a:xfrm>
              <a:custGeom>
                <a:avLst/>
                <a:gdLst/>
                <a:ahLst/>
                <a:cxnLst/>
                <a:rect r="r" b="b" t="t" l="l"/>
                <a:pathLst>
                  <a:path h="114545" w="3211062">
                    <a:moveTo>
                      <a:pt x="0" y="0"/>
                    </a:moveTo>
                    <a:lnTo>
                      <a:pt x="3211062" y="0"/>
                    </a:lnTo>
                    <a:lnTo>
                      <a:pt x="3211062" y="114545"/>
                    </a:lnTo>
                    <a:lnTo>
                      <a:pt x="0" y="114545"/>
                    </a:lnTo>
                    <a:close/>
                  </a:path>
                </a:pathLst>
              </a:custGeom>
              <a:solidFill>
                <a:srgbClr val="DA1C5C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76200"/>
                <a:ext cx="3211062" cy="3834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1371600" y="5675"/>
              <a:ext cx="9763233" cy="482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80"/>
                </a:lnSpc>
              </a:pPr>
              <a:r>
                <a:rPr lang="en-US" sz="2000" i="true">
                  <a:solidFill>
                    <a:srgbClr val="FFFFFF"/>
                  </a:solidFill>
                  <a:latin typeface="Muli Regular Italics"/>
                  <a:ea typeface="Muli Regular Italics"/>
                  <a:cs typeface="Muli Regular Italics"/>
                  <a:sym typeface="Muli Regular Italics"/>
                </a:rPr>
                <a:t>Rewriting the Future of Your Organization and Your Life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768616" y="696060"/>
            <a:ext cx="569537" cy="49369"/>
            <a:chOff x="0" y="0"/>
            <a:chExt cx="150001" cy="1300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01" cy="13002"/>
            </a:xfrm>
            <a:custGeom>
              <a:avLst/>
              <a:gdLst/>
              <a:ahLst/>
              <a:cxnLst/>
              <a:rect r="r" b="b" t="t" l="l"/>
              <a:pathLst>
                <a:path h="13002" w="150001">
                  <a:moveTo>
                    <a:pt x="0" y="0"/>
                  </a:moveTo>
                  <a:lnTo>
                    <a:pt x="150001" y="0"/>
                  </a:lnTo>
                  <a:lnTo>
                    <a:pt x="150001" y="13002"/>
                  </a:lnTo>
                  <a:lnTo>
                    <a:pt x="0" y="13002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150001" cy="130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291958" y="533399"/>
            <a:ext cx="6835557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DA1C5C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ỨNG DỤNG AI VÀO GIAO VIỆC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5965048" y="616952"/>
            <a:ext cx="1668304" cy="556797"/>
          </a:xfrm>
          <a:custGeom>
            <a:avLst/>
            <a:gdLst/>
            <a:ahLst/>
            <a:cxnLst/>
            <a:rect r="r" b="b" t="t" l="l"/>
            <a:pathLst>
              <a:path h="556797" w="1668304">
                <a:moveTo>
                  <a:pt x="0" y="0"/>
                </a:moveTo>
                <a:lnTo>
                  <a:pt x="1668304" y="0"/>
                </a:lnTo>
                <a:lnTo>
                  <a:pt x="1668304" y="556796"/>
                </a:lnTo>
                <a:lnTo>
                  <a:pt x="0" y="556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2191722" y="0"/>
            <a:ext cx="6096278" cy="280623"/>
            <a:chOff x="0" y="0"/>
            <a:chExt cx="8128370" cy="374164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0"/>
              <a:ext cx="8128370" cy="374164"/>
              <a:chOff x="0" y="0"/>
              <a:chExt cx="1605604" cy="73909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1605604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1605604">
                    <a:moveTo>
                      <a:pt x="0" y="0"/>
                    </a:moveTo>
                    <a:lnTo>
                      <a:pt x="1605604" y="0"/>
                    </a:lnTo>
                    <a:lnTo>
                      <a:pt x="1605604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100072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76200"/>
                <a:ext cx="1605604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0" y="0"/>
              <a:ext cx="2276210" cy="374164"/>
              <a:chOff x="0" y="0"/>
              <a:chExt cx="449622" cy="73909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449622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449622">
                    <a:moveTo>
                      <a:pt x="0" y="0"/>
                    </a:moveTo>
                    <a:lnTo>
                      <a:pt x="449622" y="0"/>
                    </a:lnTo>
                    <a:lnTo>
                      <a:pt x="449622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0006A2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76200"/>
                <a:ext cx="449622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</p:grpSp>
      <p:grpSp>
        <p:nvGrpSpPr>
          <p:cNvPr name="Group 21" id="21"/>
          <p:cNvGrpSpPr/>
          <p:nvPr/>
        </p:nvGrpSpPr>
        <p:grpSpPr>
          <a:xfrm rot="0">
            <a:off x="1028700" y="3822160"/>
            <a:ext cx="5347651" cy="3207100"/>
            <a:chOff x="0" y="0"/>
            <a:chExt cx="1408435" cy="84466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408435" cy="844668"/>
            </a:xfrm>
            <a:custGeom>
              <a:avLst/>
              <a:gdLst/>
              <a:ahLst/>
              <a:cxnLst/>
              <a:rect r="r" b="b" t="t" l="l"/>
              <a:pathLst>
                <a:path h="844668" w="1408435">
                  <a:moveTo>
                    <a:pt x="15925" y="0"/>
                  </a:moveTo>
                  <a:lnTo>
                    <a:pt x="1392510" y="0"/>
                  </a:lnTo>
                  <a:cubicBezTo>
                    <a:pt x="1396733" y="0"/>
                    <a:pt x="1400784" y="1678"/>
                    <a:pt x="1403771" y="4664"/>
                  </a:cubicBezTo>
                  <a:cubicBezTo>
                    <a:pt x="1406757" y="7651"/>
                    <a:pt x="1408435" y="11701"/>
                    <a:pt x="1408435" y="15925"/>
                  </a:cubicBezTo>
                  <a:lnTo>
                    <a:pt x="1408435" y="828743"/>
                  </a:lnTo>
                  <a:cubicBezTo>
                    <a:pt x="1408435" y="837538"/>
                    <a:pt x="1401305" y="844668"/>
                    <a:pt x="1392510" y="844668"/>
                  </a:cubicBezTo>
                  <a:lnTo>
                    <a:pt x="15925" y="844668"/>
                  </a:lnTo>
                  <a:cubicBezTo>
                    <a:pt x="7130" y="844668"/>
                    <a:pt x="0" y="837538"/>
                    <a:pt x="0" y="828743"/>
                  </a:cubicBezTo>
                  <a:lnTo>
                    <a:pt x="0" y="15925"/>
                  </a:lnTo>
                  <a:cubicBezTo>
                    <a:pt x="0" y="7130"/>
                    <a:pt x="7130" y="0"/>
                    <a:pt x="1592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100072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76200"/>
              <a:ext cx="1408435" cy="7684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8193468" y="3822160"/>
            <a:ext cx="2275116" cy="3207100"/>
            <a:chOff x="0" y="0"/>
            <a:chExt cx="599208" cy="844668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599208" cy="844668"/>
            </a:xfrm>
            <a:custGeom>
              <a:avLst/>
              <a:gdLst/>
              <a:ahLst/>
              <a:cxnLst/>
              <a:rect r="r" b="b" t="t" l="l"/>
              <a:pathLst>
                <a:path h="844668" w="599208">
                  <a:moveTo>
                    <a:pt x="37432" y="0"/>
                  </a:moveTo>
                  <a:lnTo>
                    <a:pt x="561776" y="0"/>
                  </a:lnTo>
                  <a:cubicBezTo>
                    <a:pt x="571704" y="0"/>
                    <a:pt x="581224" y="3944"/>
                    <a:pt x="588244" y="10963"/>
                  </a:cubicBezTo>
                  <a:cubicBezTo>
                    <a:pt x="595264" y="17983"/>
                    <a:pt x="599208" y="27504"/>
                    <a:pt x="599208" y="37432"/>
                  </a:cubicBezTo>
                  <a:lnTo>
                    <a:pt x="599208" y="807237"/>
                  </a:lnTo>
                  <a:cubicBezTo>
                    <a:pt x="599208" y="827910"/>
                    <a:pt x="582449" y="844668"/>
                    <a:pt x="561776" y="844668"/>
                  </a:cubicBezTo>
                  <a:lnTo>
                    <a:pt x="37432" y="844668"/>
                  </a:lnTo>
                  <a:cubicBezTo>
                    <a:pt x="27504" y="844668"/>
                    <a:pt x="17983" y="840725"/>
                    <a:pt x="10963" y="833705"/>
                  </a:cubicBezTo>
                  <a:cubicBezTo>
                    <a:pt x="3944" y="826685"/>
                    <a:pt x="0" y="817164"/>
                    <a:pt x="0" y="807237"/>
                  </a:cubicBezTo>
                  <a:lnTo>
                    <a:pt x="0" y="37432"/>
                  </a:lnTo>
                  <a:cubicBezTo>
                    <a:pt x="0" y="27504"/>
                    <a:pt x="3944" y="17983"/>
                    <a:pt x="10963" y="10963"/>
                  </a:cubicBezTo>
                  <a:cubicBezTo>
                    <a:pt x="17983" y="3944"/>
                    <a:pt x="27504" y="0"/>
                    <a:pt x="3743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100072"/>
              </a:solidFill>
              <a:prstDash val="solid"/>
              <a:miter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76200"/>
              <a:ext cx="599208" cy="7684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2285701" y="3822160"/>
            <a:ext cx="5347651" cy="3207100"/>
            <a:chOff x="0" y="0"/>
            <a:chExt cx="1408435" cy="844668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408435" cy="844668"/>
            </a:xfrm>
            <a:custGeom>
              <a:avLst/>
              <a:gdLst/>
              <a:ahLst/>
              <a:cxnLst/>
              <a:rect r="r" b="b" t="t" l="l"/>
              <a:pathLst>
                <a:path h="844668" w="1408435">
                  <a:moveTo>
                    <a:pt x="15925" y="0"/>
                  </a:moveTo>
                  <a:lnTo>
                    <a:pt x="1392510" y="0"/>
                  </a:lnTo>
                  <a:cubicBezTo>
                    <a:pt x="1396733" y="0"/>
                    <a:pt x="1400784" y="1678"/>
                    <a:pt x="1403771" y="4664"/>
                  </a:cubicBezTo>
                  <a:cubicBezTo>
                    <a:pt x="1406757" y="7651"/>
                    <a:pt x="1408435" y="11701"/>
                    <a:pt x="1408435" y="15925"/>
                  </a:cubicBezTo>
                  <a:lnTo>
                    <a:pt x="1408435" y="828743"/>
                  </a:lnTo>
                  <a:cubicBezTo>
                    <a:pt x="1408435" y="837538"/>
                    <a:pt x="1401305" y="844668"/>
                    <a:pt x="1392510" y="844668"/>
                  </a:cubicBezTo>
                  <a:lnTo>
                    <a:pt x="15925" y="844668"/>
                  </a:lnTo>
                  <a:cubicBezTo>
                    <a:pt x="7130" y="844668"/>
                    <a:pt x="0" y="837538"/>
                    <a:pt x="0" y="828743"/>
                  </a:cubicBezTo>
                  <a:lnTo>
                    <a:pt x="0" y="15925"/>
                  </a:lnTo>
                  <a:cubicBezTo>
                    <a:pt x="0" y="7130"/>
                    <a:pt x="7130" y="0"/>
                    <a:pt x="1592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100072"/>
              </a:solidFill>
              <a:prstDash val="solid"/>
              <a:miter/>
            </a:ln>
          </p:spPr>
        </p:sp>
        <p:sp>
          <p:nvSpPr>
            <p:cNvPr name="TextBox 29" id="29"/>
            <p:cNvSpPr txBox="true"/>
            <p:nvPr/>
          </p:nvSpPr>
          <p:spPr>
            <a:xfrm>
              <a:off x="0" y="76200"/>
              <a:ext cx="1408435" cy="7684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Freeform 30" id="30"/>
          <p:cNvSpPr/>
          <p:nvPr/>
        </p:nvSpPr>
        <p:spPr>
          <a:xfrm flipH="false" flipV="false" rot="5400000">
            <a:off x="6843786" y="5122444"/>
            <a:ext cx="878651" cy="547959"/>
          </a:xfrm>
          <a:custGeom>
            <a:avLst/>
            <a:gdLst/>
            <a:ahLst/>
            <a:cxnLst/>
            <a:rect r="r" b="b" t="t" l="l"/>
            <a:pathLst>
              <a:path h="547959" w="878651">
                <a:moveTo>
                  <a:pt x="0" y="0"/>
                </a:moveTo>
                <a:lnTo>
                  <a:pt x="878651" y="0"/>
                </a:lnTo>
                <a:lnTo>
                  <a:pt x="878651" y="547959"/>
                </a:lnTo>
                <a:lnTo>
                  <a:pt x="0" y="5479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1028700" y="3210115"/>
            <a:ext cx="5322967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100072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RESEARCH BY AI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8193468" y="3210115"/>
            <a:ext cx="2275116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100072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KẾT QUẢ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2285701" y="3210115"/>
            <a:ext cx="2275116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100072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GIAO VIỆC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291958" y="4089431"/>
            <a:ext cx="4894465" cy="281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100072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Từ mục tiêu công việc, bắt đầu sử dụng AI để research và ứng dụng AI để định hướng cách hoàn thành công việc đó, bao gồm có thể là: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100072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Checklist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100072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SOP</a:t>
            </a:r>
          </a:p>
          <a:p>
            <a:pPr algn="l" marL="431801" indent="-215900" lvl="1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000">
                <a:solidFill>
                  <a:srgbClr val="100072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JD</a:t>
            </a:r>
          </a:p>
          <a:p>
            <a:pPr algn="l" marL="431801" indent="-215900" lvl="1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000">
                <a:solidFill>
                  <a:srgbClr val="100072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...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8428549" y="3971791"/>
            <a:ext cx="1804955" cy="1406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100072"/>
                </a:solidFill>
                <a:latin typeface="Muli Semi-Bold"/>
                <a:ea typeface="Muli Semi-Bold"/>
                <a:cs typeface="Muli Semi-Bold"/>
                <a:sym typeface="Muli Semi-Bold"/>
              </a:rPr>
              <a:t>Hoàn tất yêu cầu đầu ra, cách làm, kết quả mong đợi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2478359" y="4089431"/>
            <a:ext cx="4780941" cy="1054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100072"/>
                </a:solidFill>
                <a:latin typeface="Muli Bold"/>
                <a:ea typeface="Muli Bold"/>
                <a:cs typeface="Muli Bold"/>
                <a:sym typeface="Muli Bold"/>
              </a:rPr>
              <a:t>Gửi cho người thực thi file kết quả, người thực thi kế thừa và phát triển dựa trên link nhận được</a:t>
            </a:r>
          </a:p>
        </p:txBody>
      </p:sp>
      <p:sp>
        <p:nvSpPr>
          <p:cNvPr name="Freeform 37" id="37"/>
          <p:cNvSpPr/>
          <p:nvPr/>
        </p:nvSpPr>
        <p:spPr>
          <a:xfrm flipH="false" flipV="false" rot="5400000">
            <a:off x="10939615" y="5181017"/>
            <a:ext cx="878651" cy="547959"/>
          </a:xfrm>
          <a:custGeom>
            <a:avLst/>
            <a:gdLst/>
            <a:ahLst/>
            <a:cxnLst/>
            <a:rect r="r" b="b" t="t" l="l"/>
            <a:pathLst>
              <a:path h="547959" w="878651">
                <a:moveTo>
                  <a:pt x="0" y="0"/>
                </a:moveTo>
                <a:lnTo>
                  <a:pt x="878651" y="0"/>
                </a:lnTo>
                <a:lnTo>
                  <a:pt x="878651" y="547959"/>
                </a:lnTo>
                <a:lnTo>
                  <a:pt x="0" y="5479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7633352" cy="434914"/>
            <a:chOff x="0" y="0"/>
            <a:chExt cx="23511136" cy="579885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23210750" y="0"/>
              <a:ext cx="300387" cy="498567"/>
            </a:xfrm>
            <a:custGeom>
              <a:avLst/>
              <a:gdLst/>
              <a:ahLst/>
              <a:cxnLst/>
              <a:rect r="r" b="b" t="t" l="l"/>
              <a:pathLst>
                <a:path h="498567" w="300387">
                  <a:moveTo>
                    <a:pt x="300386" y="0"/>
                  </a:moveTo>
                  <a:lnTo>
                    <a:pt x="0" y="0"/>
                  </a:lnTo>
                  <a:lnTo>
                    <a:pt x="0" y="498567"/>
                  </a:lnTo>
                  <a:lnTo>
                    <a:pt x="300386" y="498567"/>
                  </a:lnTo>
                  <a:lnTo>
                    <a:pt x="300386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21060946" y="76200"/>
              <a:ext cx="1725675" cy="455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42"/>
                </a:lnSpc>
              </a:pPr>
              <a:r>
                <a:rPr lang="en-US" b="true" sz="2632">
                  <a:solidFill>
                    <a:srgbClr val="535455"/>
                  </a:solidFill>
                  <a:latin typeface="Muli Bold"/>
                  <a:ea typeface="Muli Bold"/>
                  <a:cs typeface="Muli Bold"/>
                  <a:sym typeface="Muli Bold"/>
                </a:rPr>
                <a:t>NEXT</a:t>
              </a:r>
            </a:p>
          </p:txBody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16256000" cy="579885"/>
              <a:chOff x="0" y="0"/>
              <a:chExt cx="3211062" cy="114545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211062" cy="114545"/>
              </a:xfrm>
              <a:custGeom>
                <a:avLst/>
                <a:gdLst/>
                <a:ahLst/>
                <a:cxnLst/>
                <a:rect r="r" b="b" t="t" l="l"/>
                <a:pathLst>
                  <a:path h="114545" w="3211062">
                    <a:moveTo>
                      <a:pt x="0" y="0"/>
                    </a:moveTo>
                    <a:lnTo>
                      <a:pt x="3211062" y="0"/>
                    </a:lnTo>
                    <a:lnTo>
                      <a:pt x="3211062" y="114545"/>
                    </a:lnTo>
                    <a:lnTo>
                      <a:pt x="0" y="114545"/>
                    </a:lnTo>
                    <a:close/>
                  </a:path>
                </a:pathLst>
              </a:custGeom>
              <a:solidFill>
                <a:srgbClr val="DA1C5C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76200"/>
                <a:ext cx="3211062" cy="3834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1371600" y="5675"/>
              <a:ext cx="9763233" cy="482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80"/>
                </a:lnSpc>
              </a:pPr>
              <a:r>
                <a:rPr lang="en-US" sz="2000" i="true">
                  <a:solidFill>
                    <a:srgbClr val="FFFFFF"/>
                  </a:solidFill>
                  <a:latin typeface="Muli Regular Italics"/>
                  <a:ea typeface="Muli Regular Italics"/>
                  <a:cs typeface="Muli Regular Italics"/>
                  <a:sym typeface="Muli Regular Italics"/>
                </a:rPr>
                <a:t>Rewriting the Future of Your Organization and Your Life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768616" y="696060"/>
            <a:ext cx="569537" cy="49369"/>
            <a:chOff x="0" y="0"/>
            <a:chExt cx="150001" cy="1300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01" cy="13002"/>
            </a:xfrm>
            <a:custGeom>
              <a:avLst/>
              <a:gdLst/>
              <a:ahLst/>
              <a:cxnLst/>
              <a:rect r="r" b="b" t="t" l="l"/>
              <a:pathLst>
                <a:path h="13002" w="150001">
                  <a:moveTo>
                    <a:pt x="0" y="0"/>
                  </a:moveTo>
                  <a:lnTo>
                    <a:pt x="150001" y="0"/>
                  </a:lnTo>
                  <a:lnTo>
                    <a:pt x="150001" y="13002"/>
                  </a:lnTo>
                  <a:lnTo>
                    <a:pt x="0" y="13002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150001" cy="130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5965048" y="616952"/>
            <a:ext cx="1668304" cy="556797"/>
          </a:xfrm>
          <a:custGeom>
            <a:avLst/>
            <a:gdLst/>
            <a:ahLst/>
            <a:cxnLst/>
            <a:rect r="r" b="b" t="t" l="l"/>
            <a:pathLst>
              <a:path h="556797" w="1668304">
                <a:moveTo>
                  <a:pt x="0" y="0"/>
                </a:moveTo>
                <a:lnTo>
                  <a:pt x="1668304" y="0"/>
                </a:lnTo>
                <a:lnTo>
                  <a:pt x="1668304" y="556796"/>
                </a:lnTo>
                <a:lnTo>
                  <a:pt x="0" y="556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2191722" y="0"/>
            <a:ext cx="6096278" cy="280623"/>
            <a:chOff x="0" y="0"/>
            <a:chExt cx="8128370" cy="374164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8128370" cy="374164"/>
              <a:chOff x="0" y="0"/>
              <a:chExt cx="1605604" cy="73909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605604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1605604">
                    <a:moveTo>
                      <a:pt x="0" y="0"/>
                    </a:moveTo>
                    <a:lnTo>
                      <a:pt x="1605604" y="0"/>
                    </a:lnTo>
                    <a:lnTo>
                      <a:pt x="1605604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100072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76200"/>
                <a:ext cx="1605604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0" y="0"/>
              <a:ext cx="2276210" cy="374164"/>
              <a:chOff x="0" y="0"/>
              <a:chExt cx="449622" cy="73909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449622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449622">
                    <a:moveTo>
                      <a:pt x="0" y="0"/>
                    </a:moveTo>
                    <a:lnTo>
                      <a:pt x="449622" y="0"/>
                    </a:lnTo>
                    <a:lnTo>
                      <a:pt x="449622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0006A2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76200"/>
                <a:ext cx="449622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5438945" y="3030655"/>
            <a:ext cx="7410111" cy="5325508"/>
          </a:xfrm>
          <a:custGeom>
            <a:avLst/>
            <a:gdLst/>
            <a:ahLst/>
            <a:cxnLst/>
            <a:rect r="r" b="b" t="t" l="l"/>
            <a:pathLst>
              <a:path h="5325508" w="7410111">
                <a:moveTo>
                  <a:pt x="0" y="0"/>
                </a:moveTo>
                <a:lnTo>
                  <a:pt x="7410110" y="0"/>
                </a:lnTo>
                <a:lnTo>
                  <a:pt x="7410110" y="5325508"/>
                </a:lnTo>
                <a:lnTo>
                  <a:pt x="0" y="53255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291958" y="533399"/>
            <a:ext cx="6835557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DA1C5C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ỨNG DỤNG AI VÀO CÔNG VIỆC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289496" y="2400308"/>
            <a:ext cx="1709007" cy="40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100072"/>
                </a:solidFill>
                <a:latin typeface="Muli"/>
                <a:ea typeface="Muli"/>
                <a:cs typeface="Muli"/>
                <a:sym typeface="Muli"/>
              </a:rPr>
              <a:t>and more....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7633352" cy="434914"/>
            <a:chOff x="0" y="0"/>
            <a:chExt cx="23511136" cy="579885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23210750" y="0"/>
              <a:ext cx="300387" cy="498567"/>
            </a:xfrm>
            <a:custGeom>
              <a:avLst/>
              <a:gdLst/>
              <a:ahLst/>
              <a:cxnLst/>
              <a:rect r="r" b="b" t="t" l="l"/>
              <a:pathLst>
                <a:path h="498567" w="300387">
                  <a:moveTo>
                    <a:pt x="300386" y="0"/>
                  </a:moveTo>
                  <a:lnTo>
                    <a:pt x="0" y="0"/>
                  </a:lnTo>
                  <a:lnTo>
                    <a:pt x="0" y="498567"/>
                  </a:lnTo>
                  <a:lnTo>
                    <a:pt x="300386" y="498567"/>
                  </a:lnTo>
                  <a:lnTo>
                    <a:pt x="300386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21060946" y="76200"/>
              <a:ext cx="1725675" cy="455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42"/>
                </a:lnSpc>
              </a:pPr>
              <a:r>
                <a:rPr lang="en-US" b="true" sz="2632">
                  <a:solidFill>
                    <a:srgbClr val="535455"/>
                  </a:solidFill>
                  <a:latin typeface="Muli Bold"/>
                  <a:ea typeface="Muli Bold"/>
                  <a:cs typeface="Muli Bold"/>
                  <a:sym typeface="Muli Bold"/>
                </a:rPr>
                <a:t>NEXT</a:t>
              </a:r>
            </a:p>
          </p:txBody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16256000" cy="579885"/>
              <a:chOff x="0" y="0"/>
              <a:chExt cx="3211062" cy="114545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211062" cy="114545"/>
              </a:xfrm>
              <a:custGeom>
                <a:avLst/>
                <a:gdLst/>
                <a:ahLst/>
                <a:cxnLst/>
                <a:rect r="r" b="b" t="t" l="l"/>
                <a:pathLst>
                  <a:path h="114545" w="3211062">
                    <a:moveTo>
                      <a:pt x="0" y="0"/>
                    </a:moveTo>
                    <a:lnTo>
                      <a:pt x="3211062" y="0"/>
                    </a:lnTo>
                    <a:lnTo>
                      <a:pt x="3211062" y="114545"/>
                    </a:lnTo>
                    <a:lnTo>
                      <a:pt x="0" y="114545"/>
                    </a:lnTo>
                    <a:close/>
                  </a:path>
                </a:pathLst>
              </a:custGeom>
              <a:solidFill>
                <a:srgbClr val="DA1C5C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76200"/>
                <a:ext cx="3211062" cy="3834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1371600" y="5675"/>
              <a:ext cx="9763233" cy="482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80"/>
                </a:lnSpc>
              </a:pPr>
              <a:r>
                <a:rPr lang="en-US" sz="2000" i="true">
                  <a:solidFill>
                    <a:srgbClr val="FFFFFF"/>
                  </a:solidFill>
                  <a:latin typeface="Muli Regular Italics"/>
                  <a:ea typeface="Muli Regular Italics"/>
                  <a:cs typeface="Muli Regular Italics"/>
                  <a:sym typeface="Muli Regular Italics"/>
                </a:rPr>
                <a:t>Rewriting the Future of Your Organization and Your Life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768616" y="696060"/>
            <a:ext cx="569537" cy="49369"/>
            <a:chOff x="0" y="0"/>
            <a:chExt cx="150001" cy="1300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01" cy="13002"/>
            </a:xfrm>
            <a:custGeom>
              <a:avLst/>
              <a:gdLst/>
              <a:ahLst/>
              <a:cxnLst/>
              <a:rect r="r" b="b" t="t" l="l"/>
              <a:pathLst>
                <a:path h="13002" w="150001">
                  <a:moveTo>
                    <a:pt x="0" y="0"/>
                  </a:moveTo>
                  <a:lnTo>
                    <a:pt x="150001" y="0"/>
                  </a:lnTo>
                  <a:lnTo>
                    <a:pt x="150001" y="13002"/>
                  </a:lnTo>
                  <a:lnTo>
                    <a:pt x="0" y="13002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150001" cy="130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5965048" y="616952"/>
            <a:ext cx="1668304" cy="556797"/>
          </a:xfrm>
          <a:custGeom>
            <a:avLst/>
            <a:gdLst/>
            <a:ahLst/>
            <a:cxnLst/>
            <a:rect r="r" b="b" t="t" l="l"/>
            <a:pathLst>
              <a:path h="556797" w="1668304">
                <a:moveTo>
                  <a:pt x="0" y="0"/>
                </a:moveTo>
                <a:lnTo>
                  <a:pt x="1668304" y="0"/>
                </a:lnTo>
                <a:lnTo>
                  <a:pt x="1668304" y="556796"/>
                </a:lnTo>
                <a:lnTo>
                  <a:pt x="0" y="556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2191722" y="0"/>
            <a:ext cx="6096278" cy="280623"/>
            <a:chOff x="0" y="0"/>
            <a:chExt cx="8128370" cy="374164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8128370" cy="374164"/>
              <a:chOff x="0" y="0"/>
              <a:chExt cx="1605604" cy="73909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605604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1605604">
                    <a:moveTo>
                      <a:pt x="0" y="0"/>
                    </a:moveTo>
                    <a:lnTo>
                      <a:pt x="1605604" y="0"/>
                    </a:lnTo>
                    <a:lnTo>
                      <a:pt x="1605604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100072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76200"/>
                <a:ext cx="1605604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0" y="0"/>
              <a:ext cx="2276210" cy="374164"/>
              <a:chOff x="0" y="0"/>
              <a:chExt cx="449622" cy="73909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449622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449622">
                    <a:moveTo>
                      <a:pt x="0" y="0"/>
                    </a:moveTo>
                    <a:lnTo>
                      <a:pt x="449622" y="0"/>
                    </a:lnTo>
                    <a:lnTo>
                      <a:pt x="449622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0006A2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76200"/>
                <a:ext cx="449622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3510346" y="1445330"/>
            <a:ext cx="10278762" cy="3481931"/>
          </a:xfrm>
          <a:custGeom>
            <a:avLst/>
            <a:gdLst/>
            <a:ahLst/>
            <a:cxnLst/>
            <a:rect r="r" b="b" t="t" l="l"/>
            <a:pathLst>
              <a:path h="3481931" w="10278762">
                <a:moveTo>
                  <a:pt x="0" y="0"/>
                </a:moveTo>
                <a:lnTo>
                  <a:pt x="10278762" y="0"/>
                </a:lnTo>
                <a:lnTo>
                  <a:pt x="10278762" y="3481931"/>
                </a:lnTo>
                <a:lnTo>
                  <a:pt x="0" y="34819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3510346" y="5034721"/>
            <a:ext cx="10278762" cy="3806949"/>
          </a:xfrm>
          <a:custGeom>
            <a:avLst/>
            <a:gdLst/>
            <a:ahLst/>
            <a:cxnLst/>
            <a:rect r="r" b="b" t="t" l="l"/>
            <a:pathLst>
              <a:path h="3806949" w="10278762">
                <a:moveTo>
                  <a:pt x="0" y="0"/>
                </a:moveTo>
                <a:lnTo>
                  <a:pt x="10278762" y="0"/>
                </a:lnTo>
                <a:lnTo>
                  <a:pt x="10278762" y="3806949"/>
                </a:lnTo>
                <a:lnTo>
                  <a:pt x="0" y="38069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291958" y="533399"/>
            <a:ext cx="6835557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DA1C5C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CÁC CÔNG CỤ AI PHỔ BIẾN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7633352" cy="434914"/>
            <a:chOff x="0" y="0"/>
            <a:chExt cx="23511136" cy="579885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23210750" y="0"/>
              <a:ext cx="300387" cy="498567"/>
            </a:xfrm>
            <a:custGeom>
              <a:avLst/>
              <a:gdLst/>
              <a:ahLst/>
              <a:cxnLst/>
              <a:rect r="r" b="b" t="t" l="l"/>
              <a:pathLst>
                <a:path h="498567" w="300387">
                  <a:moveTo>
                    <a:pt x="300386" y="0"/>
                  </a:moveTo>
                  <a:lnTo>
                    <a:pt x="0" y="0"/>
                  </a:lnTo>
                  <a:lnTo>
                    <a:pt x="0" y="498567"/>
                  </a:lnTo>
                  <a:lnTo>
                    <a:pt x="300386" y="498567"/>
                  </a:lnTo>
                  <a:lnTo>
                    <a:pt x="300386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21060946" y="76200"/>
              <a:ext cx="1725675" cy="455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42"/>
                </a:lnSpc>
              </a:pPr>
              <a:r>
                <a:rPr lang="en-US" b="true" sz="2632">
                  <a:solidFill>
                    <a:srgbClr val="535455"/>
                  </a:solidFill>
                  <a:latin typeface="Muli Bold"/>
                  <a:ea typeface="Muli Bold"/>
                  <a:cs typeface="Muli Bold"/>
                  <a:sym typeface="Muli Bold"/>
                </a:rPr>
                <a:t>NEXT</a:t>
              </a:r>
            </a:p>
          </p:txBody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16256000" cy="579885"/>
              <a:chOff x="0" y="0"/>
              <a:chExt cx="3211062" cy="114545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211062" cy="114545"/>
              </a:xfrm>
              <a:custGeom>
                <a:avLst/>
                <a:gdLst/>
                <a:ahLst/>
                <a:cxnLst/>
                <a:rect r="r" b="b" t="t" l="l"/>
                <a:pathLst>
                  <a:path h="114545" w="3211062">
                    <a:moveTo>
                      <a:pt x="0" y="0"/>
                    </a:moveTo>
                    <a:lnTo>
                      <a:pt x="3211062" y="0"/>
                    </a:lnTo>
                    <a:lnTo>
                      <a:pt x="3211062" y="114545"/>
                    </a:lnTo>
                    <a:lnTo>
                      <a:pt x="0" y="114545"/>
                    </a:lnTo>
                    <a:close/>
                  </a:path>
                </a:pathLst>
              </a:custGeom>
              <a:solidFill>
                <a:srgbClr val="DA1C5C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76200"/>
                <a:ext cx="3211062" cy="3834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1371600" y="5675"/>
              <a:ext cx="9763233" cy="482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80"/>
                </a:lnSpc>
              </a:pPr>
              <a:r>
                <a:rPr lang="en-US" sz="2000" i="true">
                  <a:solidFill>
                    <a:srgbClr val="FFFFFF"/>
                  </a:solidFill>
                  <a:latin typeface="Muli Regular Italics"/>
                  <a:ea typeface="Muli Regular Italics"/>
                  <a:cs typeface="Muli Regular Italics"/>
                  <a:sym typeface="Muli Regular Italics"/>
                </a:rPr>
                <a:t>Rewriting the Future of Your Organization and Your Life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768616" y="696060"/>
            <a:ext cx="569537" cy="49369"/>
            <a:chOff x="0" y="0"/>
            <a:chExt cx="150001" cy="1300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01" cy="13002"/>
            </a:xfrm>
            <a:custGeom>
              <a:avLst/>
              <a:gdLst/>
              <a:ahLst/>
              <a:cxnLst/>
              <a:rect r="r" b="b" t="t" l="l"/>
              <a:pathLst>
                <a:path h="13002" w="150001">
                  <a:moveTo>
                    <a:pt x="0" y="0"/>
                  </a:moveTo>
                  <a:lnTo>
                    <a:pt x="150001" y="0"/>
                  </a:lnTo>
                  <a:lnTo>
                    <a:pt x="150001" y="13002"/>
                  </a:lnTo>
                  <a:lnTo>
                    <a:pt x="0" y="13002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150001" cy="130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5965048" y="616952"/>
            <a:ext cx="1668304" cy="556797"/>
          </a:xfrm>
          <a:custGeom>
            <a:avLst/>
            <a:gdLst/>
            <a:ahLst/>
            <a:cxnLst/>
            <a:rect r="r" b="b" t="t" l="l"/>
            <a:pathLst>
              <a:path h="556797" w="1668304">
                <a:moveTo>
                  <a:pt x="0" y="0"/>
                </a:moveTo>
                <a:lnTo>
                  <a:pt x="1668304" y="0"/>
                </a:lnTo>
                <a:lnTo>
                  <a:pt x="1668304" y="556796"/>
                </a:lnTo>
                <a:lnTo>
                  <a:pt x="0" y="556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2191722" y="0"/>
            <a:ext cx="6096278" cy="280623"/>
            <a:chOff x="0" y="0"/>
            <a:chExt cx="8128370" cy="374164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8128370" cy="374164"/>
              <a:chOff x="0" y="0"/>
              <a:chExt cx="1605604" cy="73909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605604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1605604">
                    <a:moveTo>
                      <a:pt x="0" y="0"/>
                    </a:moveTo>
                    <a:lnTo>
                      <a:pt x="1605604" y="0"/>
                    </a:lnTo>
                    <a:lnTo>
                      <a:pt x="1605604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100072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76200"/>
                <a:ext cx="1605604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0" y="0"/>
              <a:ext cx="2276210" cy="374164"/>
              <a:chOff x="0" y="0"/>
              <a:chExt cx="449622" cy="73909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449622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449622">
                    <a:moveTo>
                      <a:pt x="0" y="0"/>
                    </a:moveTo>
                    <a:lnTo>
                      <a:pt x="449622" y="0"/>
                    </a:lnTo>
                    <a:lnTo>
                      <a:pt x="449622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0006A2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76200"/>
                <a:ext cx="449622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4470653" y="1608053"/>
            <a:ext cx="9346695" cy="3630062"/>
          </a:xfrm>
          <a:custGeom>
            <a:avLst/>
            <a:gdLst/>
            <a:ahLst/>
            <a:cxnLst/>
            <a:rect r="r" b="b" t="t" l="l"/>
            <a:pathLst>
              <a:path h="3630062" w="9346695">
                <a:moveTo>
                  <a:pt x="0" y="0"/>
                </a:moveTo>
                <a:lnTo>
                  <a:pt x="9346694" y="0"/>
                </a:lnTo>
                <a:lnTo>
                  <a:pt x="9346694" y="3630062"/>
                </a:lnTo>
                <a:lnTo>
                  <a:pt x="0" y="36300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4470653" y="5387676"/>
            <a:ext cx="9346695" cy="3291271"/>
          </a:xfrm>
          <a:custGeom>
            <a:avLst/>
            <a:gdLst/>
            <a:ahLst/>
            <a:cxnLst/>
            <a:rect r="r" b="b" t="t" l="l"/>
            <a:pathLst>
              <a:path h="3291271" w="9346695">
                <a:moveTo>
                  <a:pt x="0" y="0"/>
                </a:moveTo>
                <a:lnTo>
                  <a:pt x="9346694" y="0"/>
                </a:lnTo>
                <a:lnTo>
                  <a:pt x="9346694" y="3291271"/>
                </a:lnTo>
                <a:lnTo>
                  <a:pt x="0" y="32912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291958" y="533399"/>
            <a:ext cx="6835557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DA1C5C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CÁC CÔNG CỤ AI PHỔ BIẾN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258300"/>
            <a:ext cx="17633352" cy="434914"/>
            <a:chOff x="0" y="0"/>
            <a:chExt cx="23511136" cy="579885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23210750" y="0"/>
              <a:ext cx="300387" cy="498567"/>
            </a:xfrm>
            <a:custGeom>
              <a:avLst/>
              <a:gdLst/>
              <a:ahLst/>
              <a:cxnLst/>
              <a:rect r="r" b="b" t="t" l="l"/>
              <a:pathLst>
                <a:path h="498567" w="300387">
                  <a:moveTo>
                    <a:pt x="300386" y="0"/>
                  </a:moveTo>
                  <a:lnTo>
                    <a:pt x="0" y="0"/>
                  </a:lnTo>
                  <a:lnTo>
                    <a:pt x="0" y="498567"/>
                  </a:lnTo>
                  <a:lnTo>
                    <a:pt x="300386" y="498567"/>
                  </a:lnTo>
                  <a:lnTo>
                    <a:pt x="300386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21060946" y="76200"/>
              <a:ext cx="1725675" cy="455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342"/>
                </a:lnSpc>
              </a:pPr>
              <a:r>
                <a:rPr lang="en-US" b="true" sz="2632">
                  <a:solidFill>
                    <a:srgbClr val="535455"/>
                  </a:solidFill>
                  <a:latin typeface="Muli Bold"/>
                  <a:ea typeface="Muli Bold"/>
                  <a:cs typeface="Muli Bold"/>
                  <a:sym typeface="Muli Bold"/>
                </a:rPr>
                <a:t>NEXT</a:t>
              </a:r>
            </a:p>
          </p:txBody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16256000" cy="579885"/>
              <a:chOff x="0" y="0"/>
              <a:chExt cx="3211062" cy="114545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211062" cy="114545"/>
              </a:xfrm>
              <a:custGeom>
                <a:avLst/>
                <a:gdLst/>
                <a:ahLst/>
                <a:cxnLst/>
                <a:rect r="r" b="b" t="t" l="l"/>
                <a:pathLst>
                  <a:path h="114545" w="3211062">
                    <a:moveTo>
                      <a:pt x="0" y="0"/>
                    </a:moveTo>
                    <a:lnTo>
                      <a:pt x="3211062" y="0"/>
                    </a:lnTo>
                    <a:lnTo>
                      <a:pt x="3211062" y="114545"/>
                    </a:lnTo>
                    <a:lnTo>
                      <a:pt x="0" y="114545"/>
                    </a:lnTo>
                    <a:close/>
                  </a:path>
                </a:pathLst>
              </a:custGeom>
              <a:solidFill>
                <a:srgbClr val="DA1C5C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76200"/>
                <a:ext cx="3211062" cy="3834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1371600" y="5675"/>
              <a:ext cx="9763233" cy="482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80"/>
                </a:lnSpc>
              </a:pPr>
              <a:r>
                <a:rPr lang="en-US" sz="2000" i="true">
                  <a:solidFill>
                    <a:srgbClr val="FFFFFF"/>
                  </a:solidFill>
                  <a:latin typeface="Muli Regular Italics"/>
                  <a:ea typeface="Muli Regular Italics"/>
                  <a:cs typeface="Muli Regular Italics"/>
                  <a:sym typeface="Muli Regular Italics"/>
                </a:rPr>
                <a:t>Rewriting the Future of Your Organization and Your Life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768616" y="696060"/>
            <a:ext cx="569537" cy="49369"/>
            <a:chOff x="0" y="0"/>
            <a:chExt cx="150001" cy="1300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01" cy="13002"/>
            </a:xfrm>
            <a:custGeom>
              <a:avLst/>
              <a:gdLst/>
              <a:ahLst/>
              <a:cxnLst/>
              <a:rect r="r" b="b" t="t" l="l"/>
              <a:pathLst>
                <a:path h="13002" w="150001">
                  <a:moveTo>
                    <a:pt x="0" y="0"/>
                  </a:moveTo>
                  <a:lnTo>
                    <a:pt x="150001" y="0"/>
                  </a:lnTo>
                  <a:lnTo>
                    <a:pt x="150001" y="13002"/>
                  </a:lnTo>
                  <a:lnTo>
                    <a:pt x="0" y="13002"/>
                  </a:lnTo>
                  <a:close/>
                </a:path>
              </a:pathLst>
            </a:custGeom>
            <a:solidFill>
              <a:srgbClr val="DA1C5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76200"/>
              <a:ext cx="150001" cy="130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42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5965048" y="616952"/>
            <a:ext cx="1668304" cy="556797"/>
          </a:xfrm>
          <a:custGeom>
            <a:avLst/>
            <a:gdLst/>
            <a:ahLst/>
            <a:cxnLst/>
            <a:rect r="r" b="b" t="t" l="l"/>
            <a:pathLst>
              <a:path h="556797" w="1668304">
                <a:moveTo>
                  <a:pt x="0" y="0"/>
                </a:moveTo>
                <a:lnTo>
                  <a:pt x="1668304" y="0"/>
                </a:lnTo>
                <a:lnTo>
                  <a:pt x="1668304" y="556796"/>
                </a:lnTo>
                <a:lnTo>
                  <a:pt x="0" y="556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2191722" y="0"/>
            <a:ext cx="6096278" cy="280623"/>
            <a:chOff x="0" y="0"/>
            <a:chExt cx="8128370" cy="374164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8128370" cy="374164"/>
              <a:chOff x="0" y="0"/>
              <a:chExt cx="1605604" cy="73909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605604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1605604">
                    <a:moveTo>
                      <a:pt x="0" y="0"/>
                    </a:moveTo>
                    <a:lnTo>
                      <a:pt x="1605604" y="0"/>
                    </a:lnTo>
                    <a:lnTo>
                      <a:pt x="1605604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100072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76200"/>
                <a:ext cx="1605604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0" y="0"/>
              <a:ext cx="2276210" cy="374164"/>
              <a:chOff x="0" y="0"/>
              <a:chExt cx="449622" cy="73909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449622" cy="73909"/>
              </a:xfrm>
              <a:custGeom>
                <a:avLst/>
                <a:gdLst/>
                <a:ahLst/>
                <a:cxnLst/>
                <a:rect r="r" b="b" t="t" l="l"/>
                <a:pathLst>
                  <a:path h="73909" w="449622">
                    <a:moveTo>
                      <a:pt x="0" y="0"/>
                    </a:moveTo>
                    <a:lnTo>
                      <a:pt x="449622" y="0"/>
                    </a:lnTo>
                    <a:lnTo>
                      <a:pt x="449622" y="73909"/>
                    </a:lnTo>
                    <a:lnTo>
                      <a:pt x="0" y="73909"/>
                    </a:lnTo>
                    <a:close/>
                  </a:path>
                </a:pathLst>
              </a:custGeom>
              <a:solidFill>
                <a:srgbClr val="0006A2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76200"/>
                <a:ext cx="449622" cy="7390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42"/>
                  </a:lnSpc>
                </a:pPr>
              </a:p>
            </p:txBody>
          </p:sp>
        </p:grpSp>
      </p:grpSp>
      <p:sp>
        <p:nvSpPr>
          <p:cNvPr name="Freeform 20" id="20"/>
          <p:cNvSpPr/>
          <p:nvPr/>
        </p:nvSpPr>
        <p:spPr>
          <a:xfrm flipH="false" flipV="false" rot="0">
            <a:off x="3315142" y="1584740"/>
            <a:ext cx="11657716" cy="3896091"/>
          </a:xfrm>
          <a:custGeom>
            <a:avLst/>
            <a:gdLst/>
            <a:ahLst/>
            <a:cxnLst/>
            <a:rect r="r" b="b" t="t" l="l"/>
            <a:pathLst>
              <a:path h="3896091" w="11657716">
                <a:moveTo>
                  <a:pt x="0" y="0"/>
                </a:moveTo>
                <a:lnTo>
                  <a:pt x="11657716" y="0"/>
                </a:lnTo>
                <a:lnTo>
                  <a:pt x="11657716" y="3896091"/>
                </a:lnTo>
                <a:lnTo>
                  <a:pt x="0" y="38960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3315142" y="5537356"/>
            <a:ext cx="11657716" cy="3421580"/>
          </a:xfrm>
          <a:custGeom>
            <a:avLst/>
            <a:gdLst/>
            <a:ahLst/>
            <a:cxnLst/>
            <a:rect r="r" b="b" t="t" l="l"/>
            <a:pathLst>
              <a:path h="3421580" w="11657716">
                <a:moveTo>
                  <a:pt x="0" y="0"/>
                </a:moveTo>
                <a:lnTo>
                  <a:pt x="11657716" y="0"/>
                </a:lnTo>
                <a:lnTo>
                  <a:pt x="11657716" y="3421580"/>
                </a:lnTo>
                <a:lnTo>
                  <a:pt x="0" y="34215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291958" y="533399"/>
            <a:ext cx="6835557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true">
                <a:solidFill>
                  <a:srgbClr val="DA1C5C"/>
                </a:solidFill>
                <a:latin typeface="Muli Ultra-Bold"/>
                <a:ea typeface="Muli Ultra-Bold"/>
                <a:cs typeface="Muli Ultra-Bold"/>
                <a:sym typeface="Muli Ultra-Bold"/>
              </a:rPr>
              <a:t>CÁC CÔNG CỤ AI PHỔ BIẾN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DAGmvMwNRks</dc:identifier>
  <dcterms:modified xsi:type="dcterms:W3CDTF">2011-08-01T06:04:30Z</dcterms:modified>
  <cp:revision>1</cp:revision>
  <dc:title>Chào mừng CLB CEO 89 thăm Gitiho</dc:title>
</cp:coreProperties>
</file>